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1129" r:id="rId5"/>
    <p:sldId id="1138" r:id="rId6"/>
    <p:sldId id="1135" r:id="rId7"/>
    <p:sldId id="1134" r:id="rId8"/>
    <p:sldId id="1140" r:id="rId9"/>
    <p:sldId id="1139" r:id="rId10"/>
    <p:sldId id="1132" r:id="rId11"/>
    <p:sldId id="1131" r:id="rId12"/>
    <p:sldId id="1137" r:id="rId13"/>
    <p:sldId id="1133" r:id="rId14"/>
    <p:sldId id="113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C61"/>
    <a:srgbClr val="F0F0F0"/>
    <a:srgbClr val="FF66FF"/>
    <a:srgbClr val="B04191"/>
    <a:srgbClr val="82C8B5"/>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476D5-F9B7-4AA0-BED9-A2C0711A6914}" v="157" dt="2022-04-25T16:20:16.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1" autoAdjust="0"/>
    <p:restoredTop sz="94660"/>
  </p:normalViewPr>
  <p:slideViewPr>
    <p:cSldViewPr snapToGrid="0">
      <p:cViewPr>
        <p:scale>
          <a:sx n="50" d="100"/>
          <a:sy n="50" d="100"/>
        </p:scale>
        <p:origin x="128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E40BA8-52F2-4082-AEE9-56A6DD75605C}" type="datetimeFigureOut">
              <a:rPr lang="en-GB" smtClean="0"/>
              <a:t>22/04/2022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4F9CA3-01A8-4B2E-9611-232FADD0459B}" type="slidenum">
              <a:rPr lang="en-GB" smtClean="0"/>
              <a:t>‹#›</a:t>
            </a:fld>
            <a:endParaRPr lang="en-GB"/>
          </a:p>
        </p:txBody>
      </p:sp>
    </p:spTree>
    <p:extLst>
      <p:ext uri="{BB962C8B-B14F-4D97-AF65-F5344CB8AC3E}">
        <p14:creationId xmlns:p14="http://schemas.microsoft.com/office/powerpoint/2010/main" val="768571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2C2A9-5E93-4C78-AB04-AD39EA882871}"/>
              </a:ext>
            </a:extLst>
          </p:cNvPr>
          <p:cNvSpPr>
            <a:spLocks noGrp="1"/>
          </p:cNvSpPr>
          <p:nvPr>
            <p:ph type="ctrTitle"/>
          </p:nvPr>
        </p:nvSpPr>
        <p:spPr>
          <a:xfrm>
            <a:off x="1524000" y="1600199"/>
            <a:ext cx="9144000" cy="1909763"/>
          </a:xfrm>
        </p:spPr>
        <p:txBody>
          <a:bodyPr anchor="b">
            <a:normAutofit/>
          </a:bodyPr>
          <a:lstStyle>
            <a:lvl1pPr algn="l">
              <a:defRPr sz="6400">
                <a:latin typeface="+mn-lt"/>
                <a:ea typeface="Cambria" panose="02040503050406030204" pitchFamily="18"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8FA3D30C-C8B1-46C0-B471-B0ECD36DF8C3}"/>
              </a:ext>
            </a:extLst>
          </p:cNvPr>
          <p:cNvSpPr>
            <a:spLocks noGrp="1"/>
          </p:cNvSpPr>
          <p:nvPr>
            <p:ph type="subTitle" idx="1"/>
          </p:nvPr>
        </p:nvSpPr>
        <p:spPr>
          <a:xfrm>
            <a:off x="1524000" y="3602038"/>
            <a:ext cx="9144000" cy="1655762"/>
          </a:xfrm>
        </p:spPr>
        <p:txBody>
          <a:bodyPr/>
          <a:lstStyle>
            <a:lvl1pPr marL="0" indent="0" algn="r">
              <a:buNone/>
              <a:defRPr sz="2400">
                <a:latin typeface="+mn-lt"/>
                <a:ea typeface="Cambria" panose="02040503050406030204"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29" name="Picture 5">
            <a:extLst>
              <a:ext uri="{FF2B5EF4-FFF2-40B4-BE49-F238E27FC236}">
                <a16:creationId xmlns:a16="http://schemas.microsoft.com/office/drawing/2014/main" id="{7A16F218-F850-4537-879C-7644D7770D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9148" y="139132"/>
            <a:ext cx="1802296" cy="108626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epartment for Business, Energy and Industrial Strategy - Wikipedia">
            <a:extLst>
              <a:ext uri="{FF2B5EF4-FFF2-40B4-BE49-F238E27FC236}">
                <a16:creationId xmlns:a16="http://schemas.microsoft.com/office/drawing/2014/main" id="{1DF192B1-3B9D-4A94-BDA3-B6ABA05C553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8193" y="139131"/>
            <a:ext cx="1666632" cy="116620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96167E2D-4351-4DD9-B272-4504D7918F20}"/>
              </a:ext>
            </a:extLst>
          </p:cNvPr>
          <p:cNvSpPr/>
          <p:nvPr userDrawn="1"/>
        </p:nvSpPr>
        <p:spPr>
          <a:xfrm>
            <a:off x="0" y="6428776"/>
            <a:ext cx="12192000" cy="4277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Picture 6" descr="signature_1836447334">
            <a:extLst>
              <a:ext uri="{FF2B5EF4-FFF2-40B4-BE49-F238E27FC236}">
                <a16:creationId xmlns:a16="http://schemas.microsoft.com/office/drawing/2014/main" id="{31B416F0-13B9-4DC4-9104-DC09800E4D5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347" y="6443488"/>
            <a:ext cx="587568" cy="35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4">
            <a:extLst>
              <a:ext uri="{FF2B5EF4-FFF2-40B4-BE49-F238E27FC236}">
                <a16:creationId xmlns:a16="http://schemas.microsoft.com/office/drawing/2014/main" id="{AE0A671D-04CA-4289-9C20-E86C1F2923EA}"/>
              </a:ext>
            </a:extLst>
          </p:cNvPr>
          <p:cNvSpPr>
            <a:spLocks noGrp="1"/>
          </p:cNvSpPr>
          <p:nvPr>
            <p:ph type="ftr" sz="quarter" idx="11"/>
          </p:nvPr>
        </p:nvSpPr>
        <p:spPr>
          <a:xfrm>
            <a:off x="2451190" y="6460095"/>
            <a:ext cx="7289620" cy="365125"/>
          </a:xfrm>
          <a:prstGeom prst="rect">
            <a:avLst/>
          </a:prstGeom>
        </p:spPr>
        <p:txBody>
          <a:bodyPr/>
          <a:lstStyle>
            <a:lvl1pPr algn="ctr">
              <a:defRPr b="1">
                <a:solidFill>
                  <a:sysClr val="windowText" lastClr="000000"/>
                </a:solidFill>
                <a:latin typeface="+mn-lt"/>
                <a:ea typeface="Cambria" panose="02040503050406030204" pitchFamily="18" charset="0"/>
                <a:cs typeface="Arial" panose="020B0604020202020204" pitchFamily="34" charset="0"/>
              </a:defRPr>
            </a:lvl1pPr>
          </a:lstStyle>
          <a:p>
            <a:r>
              <a:rPr lang="en-GB"/>
              <a:t>OFFICIAL-SENSITIVE</a:t>
            </a:r>
            <a:endParaRPr lang="en-GB" dirty="0"/>
          </a:p>
        </p:txBody>
      </p:sp>
      <p:sp>
        <p:nvSpPr>
          <p:cNvPr id="19" name="Slide Number Placeholder 5">
            <a:extLst>
              <a:ext uri="{FF2B5EF4-FFF2-40B4-BE49-F238E27FC236}">
                <a16:creationId xmlns:a16="http://schemas.microsoft.com/office/drawing/2014/main" id="{F0B05644-2414-4509-B7A7-E29B1850D860}"/>
              </a:ext>
            </a:extLst>
          </p:cNvPr>
          <p:cNvSpPr>
            <a:spLocks noGrp="1"/>
          </p:cNvSpPr>
          <p:nvPr>
            <p:ph type="sldNum" sz="quarter" idx="12"/>
          </p:nvPr>
        </p:nvSpPr>
        <p:spPr>
          <a:xfrm>
            <a:off x="9448800" y="6450307"/>
            <a:ext cx="2743200" cy="365125"/>
          </a:xfrm>
          <a:prstGeom prst="rect">
            <a:avLst/>
          </a:prstGeom>
        </p:spPr>
        <p:txBody>
          <a:bodyPr/>
          <a:lstStyle>
            <a:lvl1pPr algn="r">
              <a:defRPr b="1">
                <a:latin typeface="+mn-lt"/>
                <a:ea typeface="Cambria" panose="02040503050406030204" pitchFamily="18" charset="0"/>
                <a:cs typeface="Arial" panose="020B0604020202020204" pitchFamily="34" charset="0"/>
              </a:defRPr>
            </a:lvl1pPr>
          </a:lstStyle>
          <a:p>
            <a:fld id="{95635D7C-738E-4A86-8897-2B3B99808D4B}" type="slidenum">
              <a:rPr lang="en-GB" smtClean="0"/>
              <a:pPr/>
              <a:t>‹#›</a:t>
            </a:fld>
            <a:endParaRPr lang="en-GB" dirty="0"/>
          </a:p>
        </p:txBody>
      </p:sp>
    </p:spTree>
    <p:extLst>
      <p:ext uri="{BB962C8B-B14F-4D97-AF65-F5344CB8AC3E}">
        <p14:creationId xmlns:p14="http://schemas.microsoft.com/office/powerpoint/2010/main" val="3428868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D8E52-E33A-4F86-97BB-F98CDC8F833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790A8D-E0E7-4340-896F-03DAAB8C52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4A83EB-F361-4FCC-BEED-FF47867DC3F2}"/>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E2077E85-A7D6-44F9-866F-C995EBDCDFE4}"/>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6" name="Slide Number Placeholder 5">
            <a:extLst>
              <a:ext uri="{FF2B5EF4-FFF2-40B4-BE49-F238E27FC236}">
                <a16:creationId xmlns:a16="http://schemas.microsoft.com/office/drawing/2014/main" id="{F6EAB237-FF5C-41E6-A8BA-1A3F2DD81886}"/>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1125656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D73A54-F80F-4154-854B-2C37FF8FFB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0AC25F-038E-45B2-AADA-63B13A4D5B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DA2F75-3FA2-4D48-83E8-8C62C8492640}"/>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BA6D8294-4337-4F54-B54A-E63202F060FF}"/>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6" name="Slide Number Placeholder 5">
            <a:extLst>
              <a:ext uri="{FF2B5EF4-FFF2-40B4-BE49-F238E27FC236}">
                <a16:creationId xmlns:a16="http://schemas.microsoft.com/office/drawing/2014/main" id="{2AFC70EA-72AB-474D-93AA-FC65BEF5BEEF}"/>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256644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AC7F-25A4-46DD-82D3-9CB2E9683A48}"/>
              </a:ext>
            </a:extLst>
          </p:cNvPr>
          <p:cNvSpPr>
            <a:spLocks noGrp="1"/>
          </p:cNvSpPr>
          <p:nvPr>
            <p:ph type="title"/>
          </p:nvPr>
        </p:nvSpPr>
        <p:spPr>
          <a:xfrm>
            <a:off x="838200" y="365126"/>
            <a:ext cx="10515600" cy="940214"/>
          </a:xfrm>
        </p:spPr>
        <p:txBody>
          <a:bodyPr anchor="t">
            <a:normAutofit/>
          </a:bodyPr>
          <a:lstStyle>
            <a:lvl1pPr>
              <a:defRPr sz="3400">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57EFD52-D5BA-40B5-9481-53B9D8BF215D}"/>
              </a:ext>
            </a:extLst>
          </p:cNvPr>
          <p:cNvSpPr>
            <a:spLocks noGrp="1"/>
          </p:cNvSpPr>
          <p:nvPr>
            <p:ph idx="1"/>
          </p:nvPr>
        </p:nvSpPr>
        <p:spPr>
          <a:xfrm>
            <a:off x="838200" y="2193235"/>
            <a:ext cx="10515600" cy="3983728"/>
          </a:xfrm>
        </p:spPr>
        <p:txBody>
          <a:bodyPr/>
          <a:lstStyle>
            <a:lvl1pPr>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Rectangle 6">
            <a:extLst>
              <a:ext uri="{FF2B5EF4-FFF2-40B4-BE49-F238E27FC236}">
                <a16:creationId xmlns:a16="http://schemas.microsoft.com/office/drawing/2014/main" id="{5CC40028-0348-4369-847E-7C4D845A33D6}"/>
              </a:ext>
            </a:extLst>
          </p:cNvPr>
          <p:cNvSpPr/>
          <p:nvPr userDrawn="1"/>
        </p:nvSpPr>
        <p:spPr>
          <a:xfrm>
            <a:off x="0" y="6428776"/>
            <a:ext cx="12192000" cy="4277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a:extLst>
              <a:ext uri="{FF2B5EF4-FFF2-40B4-BE49-F238E27FC236}">
                <a16:creationId xmlns:a16="http://schemas.microsoft.com/office/drawing/2014/main" id="{70920019-50FA-43BF-AD88-1C397A6DEBEC}"/>
              </a:ext>
            </a:extLst>
          </p:cNvPr>
          <p:cNvSpPr>
            <a:spLocks noGrp="1"/>
          </p:cNvSpPr>
          <p:nvPr>
            <p:ph type="ftr" sz="quarter" idx="11"/>
          </p:nvPr>
        </p:nvSpPr>
        <p:spPr>
          <a:xfrm>
            <a:off x="2451190" y="6460095"/>
            <a:ext cx="7289620" cy="365125"/>
          </a:xfrm>
          <a:prstGeom prst="rect">
            <a:avLst/>
          </a:prstGeom>
        </p:spPr>
        <p:txBody>
          <a:bodyPr/>
          <a:lstStyle>
            <a:lvl1pPr algn="ctr">
              <a:defRPr b="1">
                <a:solidFill>
                  <a:sysClr val="windowText" lastClr="000000"/>
                </a:solidFill>
              </a:defRPr>
            </a:lvl1pPr>
          </a:lstStyle>
          <a:p>
            <a:r>
              <a:rPr lang="en-GB"/>
              <a:t>OFFICIAL-SENSITIVE</a:t>
            </a:r>
            <a:endParaRPr lang="en-GB" dirty="0"/>
          </a:p>
        </p:txBody>
      </p:sp>
      <p:pic>
        <p:nvPicPr>
          <p:cNvPr id="9" name="Picture 6" descr="signature_1836447334">
            <a:extLst>
              <a:ext uri="{FF2B5EF4-FFF2-40B4-BE49-F238E27FC236}">
                <a16:creationId xmlns:a16="http://schemas.microsoft.com/office/drawing/2014/main" id="{419772C0-5413-4D0F-BA8D-CAC989DFEF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47" y="6443488"/>
            <a:ext cx="587568" cy="35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DDC1AAD4-9711-484A-BC20-E8DBBEB592B0}"/>
              </a:ext>
            </a:extLst>
          </p:cNvPr>
          <p:cNvSpPr>
            <a:spLocks noGrp="1"/>
          </p:cNvSpPr>
          <p:nvPr>
            <p:ph type="sldNum" sz="quarter" idx="12"/>
          </p:nvPr>
        </p:nvSpPr>
        <p:spPr>
          <a:xfrm>
            <a:off x="9448800" y="6450307"/>
            <a:ext cx="2743200" cy="365125"/>
          </a:xfrm>
          <a:prstGeom prst="rect">
            <a:avLst/>
          </a:prstGeom>
        </p:spPr>
        <p:txBody>
          <a:bodyPr/>
          <a:lstStyle>
            <a:lvl1pPr algn="r">
              <a:defRPr b="1"/>
            </a:lvl1pPr>
          </a:lstStyle>
          <a:p>
            <a:fld id="{95635D7C-738E-4A86-8897-2B3B99808D4B}" type="slidenum">
              <a:rPr lang="en-GB" smtClean="0"/>
              <a:pPr/>
              <a:t>‹#›</a:t>
            </a:fld>
            <a:endParaRPr lang="en-GB" dirty="0"/>
          </a:p>
        </p:txBody>
      </p:sp>
    </p:spTree>
    <p:extLst>
      <p:ext uri="{BB962C8B-B14F-4D97-AF65-F5344CB8AC3E}">
        <p14:creationId xmlns:p14="http://schemas.microsoft.com/office/powerpoint/2010/main" val="327269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29691-F0D4-43B5-BEB1-ABD804920F58}"/>
              </a:ext>
            </a:extLst>
          </p:cNvPr>
          <p:cNvSpPr>
            <a:spLocks noGrp="1"/>
          </p:cNvSpPr>
          <p:nvPr>
            <p:ph type="title"/>
          </p:nvPr>
        </p:nvSpPr>
        <p:spPr>
          <a:xfrm>
            <a:off x="831850" y="1709738"/>
            <a:ext cx="10515600" cy="2852737"/>
          </a:xfrm>
        </p:spPr>
        <p:txBody>
          <a:bodyPr anchor="b"/>
          <a:lstStyle>
            <a:lvl1pPr algn="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61F2E03-3E31-47A4-9936-4F56CF5809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B7AACB4-5CAA-4FE7-B696-BE7606B2B9DC}"/>
              </a:ext>
            </a:extLst>
          </p:cNvPr>
          <p:cNvSpPr/>
          <p:nvPr userDrawn="1"/>
        </p:nvSpPr>
        <p:spPr>
          <a:xfrm>
            <a:off x="0" y="6428776"/>
            <a:ext cx="12192000" cy="42776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ooter Placeholder 4">
            <a:extLst>
              <a:ext uri="{FF2B5EF4-FFF2-40B4-BE49-F238E27FC236}">
                <a16:creationId xmlns:a16="http://schemas.microsoft.com/office/drawing/2014/main" id="{222987A6-BDF6-4950-9F7C-A34715698C15}"/>
              </a:ext>
            </a:extLst>
          </p:cNvPr>
          <p:cNvSpPr>
            <a:spLocks noGrp="1"/>
          </p:cNvSpPr>
          <p:nvPr>
            <p:ph type="ftr" sz="quarter" idx="11"/>
          </p:nvPr>
        </p:nvSpPr>
        <p:spPr>
          <a:xfrm>
            <a:off x="2451190" y="6460095"/>
            <a:ext cx="7289620" cy="365125"/>
          </a:xfrm>
          <a:prstGeom prst="rect">
            <a:avLst/>
          </a:prstGeom>
        </p:spPr>
        <p:txBody>
          <a:bodyPr/>
          <a:lstStyle>
            <a:lvl1pPr algn="ctr">
              <a:defRPr b="1">
                <a:solidFill>
                  <a:sysClr val="windowText" lastClr="000000"/>
                </a:solidFill>
              </a:defRPr>
            </a:lvl1pPr>
          </a:lstStyle>
          <a:p>
            <a:r>
              <a:rPr lang="en-GB"/>
              <a:t>OFFICIAL-SENSITIVE</a:t>
            </a:r>
            <a:endParaRPr lang="en-GB" dirty="0"/>
          </a:p>
        </p:txBody>
      </p:sp>
      <p:pic>
        <p:nvPicPr>
          <p:cNvPr id="9" name="Picture 6" descr="signature_1836447334">
            <a:extLst>
              <a:ext uri="{FF2B5EF4-FFF2-40B4-BE49-F238E27FC236}">
                <a16:creationId xmlns:a16="http://schemas.microsoft.com/office/drawing/2014/main" id="{9AD84028-89E5-4299-8F8C-6C159C18470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347" y="6443488"/>
            <a:ext cx="587568" cy="35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6C44DBD-C9F9-44CC-9343-4DA3E5AFE3F0}"/>
              </a:ext>
            </a:extLst>
          </p:cNvPr>
          <p:cNvSpPr>
            <a:spLocks noGrp="1"/>
          </p:cNvSpPr>
          <p:nvPr>
            <p:ph type="sldNum" sz="quarter" idx="12"/>
          </p:nvPr>
        </p:nvSpPr>
        <p:spPr>
          <a:xfrm>
            <a:off x="9448800" y="6450307"/>
            <a:ext cx="2743200" cy="365125"/>
          </a:xfrm>
          <a:prstGeom prst="rect">
            <a:avLst/>
          </a:prstGeom>
        </p:spPr>
        <p:txBody>
          <a:bodyPr/>
          <a:lstStyle>
            <a:lvl1pPr algn="r">
              <a:defRPr b="1"/>
            </a:lvl1pPr>
          </a:lstStyle>
          <a:p>
            <a:fld id="{95635D7C-738E-4A86-8897-2B3B99808D4B}" type="slidenum">
              <a:rPr lang="en-GB" smtClean="0"/>
              <a:pPr/>
              <a:t>‹#›</a:t>
            </a:fld>
            <a:endParaRPr lang="en-GB" dirty="0"/>
          </a:p>
        </p:txBody>
      </p:sp>
      <p:cxnSp>
        <p:nvCxnSpPr>
          <p:cNvPr id="12" name="Straight Connector 11">
            <a:extLst>
              <a:ext uri="{FF2B5EF4-FFF2-40B4-BE49-F238E27FC236}">
                <a16:creationId xmlns:a16="http://schemas.microsoft.com/office/drawing/2014/main" id="{6665E573-B2AB-4E28-846F-64337D12B653}"/>
              </a:ext>
            </a:extLst>
          </p:cNvPr>
          <p:cNvCxnSpPr>
            <a:cxnSpLocks/>
          </p:cNvCxnSpPr>
          <p:nvPr userDrawn="1"/>
        </p:nvCxnSpPr>
        <p:spPr>
          <a:xfrm>
            <a:off x="831850" y="4562475"/>
            <a:ext cx="10528300" cy="0"/>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99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7B2C0-D628-401F-AA1F-B5E2B66567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A4454C2-BC0F-405C-BC21-AE074CC68E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8B9DDBB-42C9-49A1-B92E-63C1D761B9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0BD027-D15E-43C7-9943-722A3575B04A}"/>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89827F87-E47D-4F9F-9A68-256382AF8A44}"/>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7" name="Slide Number Placeholder 6">
            <a:extLst>
              <a:ext uri="{FF2B5EF4-FFF2-40B4-BE49-F238E27FC236}">
                <a16:creationId xmlns:a16="http://schemas.microsoft.com/office/drawing/2014/main" id="{E32494EE-72C5-4BDA-A18E-44FFA6A1F9CB}"/>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113089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1107E-EC8E-44EC-81EE-367B3375BB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353C2FC-E7AC-4E91-9C83-57BC551C8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634B70-D474-4E3F-A39A-3941390808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9DAD41F-6C0D-4453-B1C7-4D0CA2DB37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A265B-7395-4E3E-89DD-F060886462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8CE31B2-6F03-417A-96A9-7788A978CD6B}"/>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D342BA09-53DA-43B7-BC5D-D6E1F28D5D75}"/>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9" name="Slide Number Placeholder 8">
            <a:extLst>
              <a:ext uri="{FF2B5EF4-FFF2-40B4-BE49-F238E27FC236}">
                <a16:creationId xmlns:a16="http://schemas.microsoft.com/office/drawing/2014/main" id="{5A6A43B6-6CC7-4627-AA6C-A773F8DA0070}"/>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142561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9FA1F-9189-4D85-8B53-F2BA3E142C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A0DAF-8DF3-4C37-BA77-147B16E4749C}"/>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4" name="Footer Placeholder 3">
            <a:extLst>
              <a:ext uri="{FF2B5EF4-FFF2-40B4-BE49-F238E27FC236}">
                <a16:creationId xmlns:a16="http://schemas.microsoft.com/office/drawing/2014/main" id="{748E5B5B-11B3-477E-B255-0324F26CDE7A}"/>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5" name="Slide Number Placeholder 4">
            <a:extLst>
              <a:ext uri="{FF2B5EF4-FFF2-40B4-BE49-F238E27FC236}">
                <a16:creationId xmlns:a16="http://schemas.microsoft.com/office/drawing/2014/main" id="{C2CFE24A-B452-473D-9547-8F0FFD66B3FE}"/>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29407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653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39F44-91B3-4370-84D5-236F292312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DE5B00-BE78-46AD-88FB-46F276C067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E985108-1BC5-4805-8319-0014120851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235DD3-37DE-46BA-B253-D4CC6AF51189}"/>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8761D69D-2259-4D40-9D5F-69D54185C1DA}"/>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7" name="Slide Number Placeholder 6">
            <a:extLst>
              <a:ext uri="{FF2B5EF4-FFF2-40B4-BE49-F238E27FC236}">
                <a16:creationId xmlns:a16="http://schemas.microsoft.com/office/drawing/2014/main" id="{6F9D2889-3D6B-4D7A-A1A8-7E3DEF9497B3}"/>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53211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8DF61-D160-4CB6-BD6A-810D4938D6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549C26-93A9-45AE-A4F1-20459CCCA3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3720129-101D-4907-AE5D-8F317AA80C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9907D4-70E2-4C60-B90B-C80BA52FA048}"/>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8F49E1C7-DF68-4F56-B27C-FFA58F184459}"/>
              </a:ext>
            </a:extLst>
          </p:cNvPr>
          <p:cNvSpPr>
            <a:spLocks noGrp="1"/>
          </p:cNvSpPr>
          <p:nvPr>
            <p:ph type="ftr" sz="quarter" idx="11"/>
          </p:nvPr>
        </p:nvSpPr>
        <p:spPr>
          <a:xfrm>
            <a:off x="4038600" y="6356350"/>
            <a:ext cx="4114800" cy="365125"/>
          </a:xfrm>
          <a:prstGeom prst="rect">
            <a:avLst/>
          </a:prstGeom>
        </p:spPr>
        <p:txBody>
          <a:bodyPr/>
          <a:lstStyle/>
          <a:p>
            <a:r>
              <a:rPr lang="en-GB"/>
              <a:t>OFFICIAL-SENSITIVE</a:t>
            </a:r>
          </a:p>
        </p:txBody>
      </p:sp>
      <p:sp>
        <p:nvSpPr>
          <p:cNvPr id="7" name="Slide Number Placeholder 6">
            <a:extLst>
              <a:ext uri="{FF2B5EF4-FFF2-40B4-BE49-F238E27FC236}">
                <a16:creationId xmlns:a16="http://schemas.microsoft.com/office/drawing/2014/main" id="{AF3DAEBC-72BE-46CD-820A-09EC61209823}"/>
              </a:ext>
            </a:extLst>
          </p:cNvPr>
          <p:cNvSpPr>
            <a:spLocks noGrp="1"/>
          </p:cNvSpPr>
          <p:nvPr>
            <p:ph type="sldNum" sz="quarter" idx="12"/>
          </p:nvPr>
        </p:nvSpPr>
        <p:spPr>
          <a:xfrm>
            <a:off x="8610600" y="6356350"/>
            <a:ext cx="2743200" cy="365125"/>
          </a:xfrm>
          <a:prstGeom prst="rect">
            <a:avLst/>
          </a:prstGeom>
        </p:spPr>
        <p:txBody>
          <a:bodyPr/>
          <a:lstStyle/>
          <a:p>
            <a:fld id="{95635D7C-738E-4A86-8897-2B3B99808D4B}" type="slidenum">
              <a:rPr lang="en-GB" smtClean="0"/>
              <a:t>‹#›</a:t>
            </a:fld>
            <a:endParaRPr lang="en-GB"/>
          </a:p>
        </p:txBody>
      </p:sp>
    </p:spTree>
    <p:extLst>
      <p:ext uri="{BB962C8B-B14F-4D97-AF65-F5344CB8AC3E}">
        <p14:creationId xmlns:p14="http://schemas.microsoft.com/office/powerpoint/2010/main" val="65962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2A3B21-DBC2-4377-85FF-FB87C2355F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66D3791-D093-4ABE-AE78-CB9CEA3711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3360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edward.Perchard@beis.gov.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838200" y="1257223"/>
            <a:ext cx="10515600" cy="940214"/>
          </a:xfrm>
        </p:spPr>
        <p:txBody>
          <a:bodyPr>
            <a:normAutofit/>
          </a:bodyPr>
          <a:lstStyle/>
          <a:p>
            <a:pPr algn="ctr"/>
            <a:r>
              <a:rPr lang="en-GB" dirty="0"/>
              <a:t>Cumbria Innovation Workshop</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1</a:t>
            </a:fld>
            <a:endParaRPr lang="en-GB" dirty="0"/>
          </a:p>
        </p:txBody>
      </p:sp>
      <p:sp>
        <p:nvSpPr>
          <p:cNvPr id="7" name="Title 1">
            <a:extLst>
              <a:ext uri="{FF2B5EF4-FFF2-40B4-BE49-F238E27FC236}">
                <a16:creationId xmlns:a16="http://schemas.microsoft.com/office/drawing/2014/main" id="{7BC8F3EE-F860-4C99-9232-1826C11165ED}"/>
              </a:ext>
            </a:extLst>
          </p:cNvPr>
          <p:cNvSpPr txBox="1">
            <a:spLocks/>
          </p:cNvSpPr>
          <p:nvPr/>
        </p:nvSpPr>
        <p:spPr>
          <a:xfrm>
            <a:off x="838200" y="2006503"/>
            <a:ext cx="10515600" cy="9402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pPr algn="ctr"/>
            <a:r>
              <a:rPr lang="en-GB" sz="4800" dirty="0"/>
              <a:t>Policy Overview</a:t>
            </a:r>
          </a:p>
        </p:txBody>
      </p:sp>
      <p:sp>
        <p:nvSpPr>
          <p:cNvPr id="8" name="Title 1">
            <a:extLst>
              <a:ext uri="{FF2B5EF4-FFF2-40B4-BE49-F238E27FC236}">
                <a16:creationId xmlns:a16="http://schemas.microsoft.com/office/drawing/2014/main" id="{6D222751-2AC1-46E9-9B28-96A5AA87D52C}"/>
              </a:ext>
            </a:extLst>
          </p:cNvPr>
          <p:cNvSpPr txBox="1">
            <a:spLocks/>
          </p:cNvSpPr>
          <p:nvPr/>
        </p:nvSpPr>
        <p:spPr>
          <a:xfrm>
            <a:off x="838200" y="3561808"/>
            <a:ext cx="10515600" cy="940214"/>
          </a:xfrm>
          <a:prstGeom prst="rect">
            <a:avLst/>
          </a:prstGeom>
        </p:spPr>
        <p:txBody>
          <a:bodyPr vert="horz" lIns="91440" tIns="45720" rIns="91440" bIns="45720" rtlCol="0" anchor="t">
            <a:normAutofit fontScale="70000" lnSpcReduction="20000"/>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pPr algn="ctr"/>
            <a:r>
              <a:rPr lang="en-GB" dirty="0"/>
              <a:t>Edward Perchard</a:t>
            </a:r>
            <a:br>
              <a:rPr lang="en-GB" dirty="0"/>
            </a:br>
            <a:endParaRPr lang="en-GB" dirty="0"/>
          </a:p>
          <a:p>
            <a:pPr algn="ctr"/>
            <a:r>
              <a:rPr lang="en-GB" dirty="0"/>
              <a:t>Northern Powerhouse team, Cities &amp; Local Growth Unit</a:t>
            </a:r>
          </a:p>
        </p:txBody>
      </p:sp>
    </p:spTree>
    <p:extLst>
      <p:ext uri="{BB962C8B-B14F-4D97-AF65-F5344CB8AC3E}">
        <p14:creationId xmlns:p14="http://schemas.microsoft.com/office/powerpoint/2010/main" val="129087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5263376" y="332609"/>
            <a:ext cx="6674624" cy="940214"/>
          </a:xfrm>
        </p:spPr>
        <p:txBody>
          <a:bodyPr>
            <a:normAutofit fontScale="90000"/>
          </a:bodyPr>
          <a:lstStyle/>
          <a:p>
            <a:r>
              <a:rPr lang="en-GB" dirty="0"/>
              <a:t>The UKRI five-year strategy sets out the strategic objectives of UKRI</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10</a:t>
            </a:fld>
            <a:endParaRPr lang="en-GB" dirty="0"/>
          </a:p>
        </p:txBody>
      </p:sp>
      <p:pic>
        <p:nvPicPr>
          <p:cNvPr id="6" name="Picture 5">
            <a:extLst>
              <a:ext uri="{FF2B5EF4-FFF2-40B4-BE49-F238E27FC236}">
                <a16:creationId xmlns:a16="http://schemas.microsoft.com/office/drawing/2014/main" id="{F829AA79-A4A4-45F3-813C-C9B71587EE05}"/>
              </a:ext>
            </a:extLst>
          </p:cNvPr>
          <p:cNvPicPr>
            <a:picLocks noChangeAspect="1"/>
          </p:cNvPicPr>
          <p:nvPr/>
        </p:nvPicPr>
        <p:blipFill>
          <a:blip r:embed="rId2"/>
          <a:stretch>
            <a:fillRect/>
          </a:stretch>
        </p:blipFill>
        <p:spPr>
          <a:xfrm>
            <a:off x="1" y="0"/>
            <a:ext cx="4871720" cy="3429000"/>
          </a:xfrm>
          <a:prstGeom prst="rect">
            <a:avLst/>
          </a:prstGeom>
        </p:spPr>
      </p:pic>
      <p:pic>
        <p:nvPicPr>
          <p:cNvPr id="1026" name="Picture 2" descr="5 key findings from the new Science, Technology and Innovation Outlook –  OECD Innovation Blog">
            <a:extLst>
              <a:ext uri="{FF2B5EF4-FFF2-40B4-BE49-F238E27FC236}">
                <a16:creationId xmlns:a16="http://schemas.microsoft.com/office/drawing/2014/main" id="{F0600518-6B8D-4415-9E6C-7D6FB655CF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640"/>
          <a:stretch/>
        </p:blipFill>
        <p:spPr bwMode="auto">
          <a:xfrm>
            <a:off x="-1" y="3429000"/>
            <a:ext cx="4871721" cy="30082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6B4F9AF-605D-4ED4-A11F-21ACEC497DD4}"/>
              </a:ext>
            </a:extLst>
          </p:cNvPr>
          <p:cNvSpPr txBox="1"/>
          <p:nvPr/>
        </p:nvSpPr>
        <p:spPr>
          <a:xfrm>
            <a:off x="5185410" y="1482391"/>
            <a:ext cx="6674624" cy="1015663"/>
          </a:xfrm>
          <a:prstGeom prst="rect">
            <a:avLst/>
          </a:prstGeom>
          <a:noFill/>
        </p:spPr>
        <p:txBody>
          <a:bodyPr wrap="square" rtlCol="0">
            <a:spAutoFit/>
          </a:bodyPr>
          <a:lstStyle/>
          <a:p>
            <a:r>
              <a:rPr lang="en-GB" sz="2000" b="1" dirty="0"/>
              <a:t>Places and Levelling Up </a:t>
            </a:r>
            <a:r>
              <a:rPr lang="en-GB" sz="2000" dirty="0"/>
              <a:t>– delivering economic, social and cultural benefits from R&amp;I across the UK and </a:t>
            </a:r>
            <a:r>
              <a:rPr lang="en-GB" sz="2000" b="1" i="1" dirty="0"/>
              <a:t>driving change across the whole organisation.</a:t>
            </a:r>
          </a:p>
        </p:txBody>
      </p:sp>
      <p:sp>
        <p:nvSpPr>
          <p:cNvPr id="7" name="TextBox 6">
            <a:extLst>
              <a:ext uri="{FF2B5EF4-FFF2-40B4-BE49-F238E27FC236}">
                <a16:creationId xmlns:a16="http://schemas.microsoft.com/office/drawing/2014/main" id="{35216F25-A275-453D-833D-051EBFB9FFD8}"/>
              </a:ext>
            </a:extLst>
          </p:cNvPr>
          <p:cNvSpPr txBox="1"/>
          <p:nvPr/>
        </p:nvSpPr>
        <p:spPr>
          <a:xfrm>
            <a:off x="5161776" y="2636398"/>
            <a:ext cx="6788924" cy="3447098"/>
          </a:xfrm>
          <a:prstGeom prst="rect">
            <a:avLst/>
          </a:prstGeom>
          <a:solidFill>
            <a:srgbClr val="CA2C61"/>
          </a:solidFill>
        </p:spPr>
        <p:txBody>
          <a:bodyPr wrap="square" rtlCol="0">
            <a:spAutoFit/>
          </a:bodyPr>
          <a:lstStyle/>
          <a:p>
            <a:pPr marL="285750" indent="-285750">
              <a:spcAft>
                <a:spcPts val="600"/>
              </a:spcAft>
              <a:buFont typeface="Arial" panose="020B0604020202020204" pitchFamily="34" charset="0"/>
              <a:buChar char="•"/>
            </a:pPr>
            <a:r>
              <a:rPr lang="en-GB" dirty="0">
                <a:solidFill>
                  <a:schemeClr val="bg1"/>
                </a:solidFill>
              </a:rPr>
              <a:t>Enhancing the </a:t>
            </a:r>
            <a:r>
              <a:rPr lang="en-GB" b="1" dirty="0">
                <a:solidFill>
                  <a:schemeClr val="bg1"/>
                </a:solidFill>
              </a:rPr>
              <a:t>growth of clusters</a:t>
            </a:r>
            <a:r>
              <a:rPr lang="en-GB" dirty="0">
                <a:solidFill>
                  <a:schemeClr val="bg1"/>
                </a:solidFill>
              </a:rPr>
              <a:t> of R&amp;I excellence and innovation ecosystems that </a:t>
            </a:r>
            <a:r>
              <a:rPr lang="en-GB" b="1" dirty="0">
                <a:solidFill>
                  <a:schemeClr val="bg1"/>
                </a:solidFill>
              </a:rPr>
              <a:t>build on regional strengths </a:t>
            </a:r>
            <a:r>
              <a:rPr lang="en-GB" dirty="0">
                <a:solidFill>
                  <a:schemeClr val="bg1"/>
                </a:solidFill>
              </a:rPr>
              <a:t>and enable local economic growth and social benefits</a:t>
            </a:r>
          </a:p>
          <a:p>
            <a:pPr marL="285750" indent="-285750">
              <a:spcAft>
                <a:spcPts val="600"/>
              </a:spcAft>
              <a:buFont typeface="Arial" panose="020B0604020202020204" pitchFamily="34" charset="0"/>
              <a:buChar char="•"/>
            </a:pPr>
            <a:r>
              <a:rPr lang="en-GB" dirty="0">
                <a:solidFill>
                  <a:schemeClr val="bg1"/>
                </a:solidFill>
              </a:rPr>
              <a:t>Supporting </a:t>
            </a:r>
            <a:r>
              <a:rPr lang="en-GB" b="1" dirty="0">
                <a:solidFill>
                  <a:schemeClr val="bg1"/>
                </a:solidFill>
              </a:rPr>
              <a:t>development of evidence </a:t>
            </a:r>
            <a:r>
              <a:rPr lang="en-GB" dirty="0">
                <a:solidFill>
                  <a:schemeClr val="bg1"/>
                </a:solidFill>
              </a:rPr>
              <a:t>to inform regional and national policies and interventions to address regional disparities</a:t>
            </a:r>
          </a:p>
          <a:p>
            <a:pPr marL="285750" indent="-285750">
              <a:spcAft>
                <a:spcPts val="600"/>
              </a:spcAft>
              <a:buFont typeface="Arial" panose="020B0604020202020204" pitchFamily="34" charset="0"/>
              <a:buChar char="•"/>
            </a:pPr>
            <a:r>
              <a:rPr lang="en-GB" b="1" dirty="0">
                <a:solidFill>
                  <a:schemeClr val="bg1"/>
                </a:solidFill>
              </a:rPr>
              <a:t>Engaging with place-based actors and communities </a:t>
            </a:r>
            <a:r>
              <a:rPr lang="en-GB" dirty="0">
                <a:solidFill>
                  <a:schemeClr val="bg1"/>
                </a:solidFill>
              </a:rPr>
              <a:t>to help shape work</a:t>
            </a:r>
          </a:p>
          <a:p>
            <a:pPr marL="285750" indent="-285750">
              <a:spcAft>
                <a:spcPts val="600"/>
              </a:spcAft>
              <a:buFont typeface="Arial" panose="020B0604020202020204" pitchFamily="34" charset="0"/>
              <a:buChar char="•"/>
            </a:pPr>
            <a:r>
              <a:rPr lang="en-GB" dirty="0">
                <a:solidFill>
                  <a:schemeClr val="bg1"/>
                </a:solidFill>
              </a:rPr>
              <a:t>Doing more to </a:t>
            </a:r>
            <a:r>
              <a:rPr lang="en-GB" b="1" dirty="0">
                <a:solidFill>
                  <a:schemeClr val="bg1"/>
                </a:solidFill>
              </a:rPr>
              <a:t>understand and evaluate geographic distribution </a:t>
            </a:r>
            <a:r>
              <a:rPr lang="en-GB" dirty="0">
                <a:solidFill>
                  <a:schemeClr val="bg1"/>
                </a:solidFill>
              </a:rPr>
              <a:t>and impacts of UKRI actions and investments</a:t>
            </a:r>
          </a:p>
          <a:p>
            <a:pPr marL="285750" indent="-285750">
              <a:spcAft>
                <a:spcPts val="600"/>
              </a:spcAft>
              <a:buFont typeface="Arial" panose="020B0604020202020204" pitchFamily="34" charset="0"/>
              <a:buChar char="•"/>
            </a:pPr>
            <a:r>
              <a:rPr lang="en-GB" b="1" dirty="0">
                <a:solidFill>
                  <a:schemeClr val="bg1"/>
                </a:solidFill>
              </a:rPr>
              <a:t>Working in partnership </a:t>
            </a:r>
            <a:r>
              <a:rPr lang="en-GB" dirty="0">
                <a:solidFill>
                  <a:schemeClr val="bg1"/>
                </a:solidFill>
              </a:rPr>
              <a:t>with devolved research, enterprise and HE funding bodies</a:t>
            </a:r>
          </a:p>
        </p:txBody>
      </p:sp>
    </p:spTree>
    <p:extLst>
      <p:ext uri="{BB962C8B-B14F-4D97-AF65-F5344CB8AC3E}">
        <p14:creationId xmlns:p14="http://schemas.microsoft.com/office/powerpoint/2010/main" val="2799255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334537" y="260144"/>
            <a:ext cx="11586116" cy="1401388"/>
          </a:xfrm>
        </p:spPr>
        <p:txBody>
          <a:bodyPr>
            <a:normAutofit/>
          </a:bodyPr>
          <a:lstStyle/>
          <a:p>
            <a:r>
              <a:rPr lang="en-GB" sz="2800" b="1" dirty="0"/>
              <a:t>The LUWP’s 2030 R&amp;D mission is both a significant commitment from HMG to increase public R&amp;D investment outside the South East </a:t>
            </a:r>
            <a:r>
              <a:rPr lang="en-GB" sz="2800" b="1" i="1" dirty="0"/>
              <a:t>and </a:t>
            </a:r>
            <a:r>
              <a:rPr lang="en-GB" sz="2800" b="1" dirty="0"/>
              <a:t>to leverage significant amounts of private R&amp;D investment too.</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11</a:t>
            </a:fld>
            <a:endParaRPr lang="en-GB" dirty="0"/>
          </a:p>
        </p:txBody>
      </p:sp>
      <p:sp>
        <p:nvSpPr>
          <p:cNvPr id="10" name="TextBox 9">
            <a:extLst>
              <a:ext uri="{FF2B5EF4-FFF2-40B4-BE49-F238E27FC236}">
                <a16:creationId xmlns:a16="http://schemas.microsoft.com/office/drawing/2014/main" id="{C3C6926E-6AC9-43F1-9DFB-9EB130878366}"/>
              </a:ext>
            </a:extLst>
          </p:cNvPr>
          <p:cNvSpPr txBox="1"/>
          <p:nvPr/>
        </p:nvSpPr>
        <p:spPr>
          <a:xfrm>
            <a:off x="334537" y="1859340"/>
            <a:ext cx="11586116" cy="1569660"/>
          </a:xfrm>
          <a:prstGeom prst="rect">
            <a:avLst/>
          </a:prstGeom>
          <a:solidFill>
            <a:srgbClr val="FFCC99"/>
          </a:solidFill>
          <a:ln>
            <a:solidFill>
              <a:schemeClr val="tx1"/>
            </a:solidFill>
          </a:ln>
        </p:spPr>
        <p:txBody>
          <a:bodyPr wrap="square" rtlCol="0">
            <a:spAutoFit/>
          </a:bodyPr>
          <a:lstStyle/>
          <a:p>
            <a:r>
              <a:rPr lang="en-GB" sz="2400" i="1" dirty="0"/>
              <a:t>By 2030, </a:t>
            </a:r>
            <a:r>
              <a:rPr lang="en-GB" sz="2400" b="1" i="1" dirty="0"/>
              <a:t>domestic public investment in R&amp;D outside the Greater South East will increase by at least 40%, and over the Spending Review period by at least one third.</a:t>
            </a:r>
            <a:r>
              <a:rPr lang="en-GB" sz="2400" i="1" dirty="0"/>
              <a:t> This additional government funding will seek to </a:t>
            </a:r>
            <a:r>
              <a:rPr lang="en-GB" sz="2400" b="1" i="1" dirty="0"/>
              <a:t>leverage at least twice as much private sector investment </a:t>
            </a:r>
            <a:r>
              <a:rPr lang="en-GB" sz="2400" i="1" dirty="0"/>
              <a:t>over the long term to stimulate innovation and productivity growth.</a:t>
            </a:r>
          </a:p>
        </p:txBody>
      </p:sp>
      <p:sp>
        <p:nvSpPr>
          <p:cNvPr id="6" name="Title 1">
            <a:extLst>
              <a:ext uri="{FF2B5EF4-FFF2-40B4-BE49-F238E27FC236}">
                <a16:creationId xmlns:a16="http://schemas.microsoft.com/office/drawing/2014/main" id="{2FEBD546-65D0-443E-9339-00A4E31CF773}"/>
              </a:ext>
            </a:extLst>
          </p:cNvPr>
          <p:cNvSpPr txBox="1">
            <a:spLocks/>
          </p:cNvSpPr>
          <p:nvPr/>
        </p:nvSpPr>
        <p:spPr>
          <a:xfrm>
            <a:off x="302942" y="3752413"/>
            <a:ext cx="11586116" cy="9402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r>
              <a:rPr lang="en-GB" sz="2800" dirty="0"/>
              <a:t>Government is keen to hear from business about what it would take to achieve that leverage in the long-run.</a:t>
            </a:r>
          </a:p>
        </p:txBody>
      </p:sp>
      <p:sp>
        <p:nvSpPr>
          <p:cNvPr id="7" name="Title 1">
            <a:extLst>
              <a:ext uri="{FF2B5EF4-FFF2-40B4-BE49-F238E27FC236}">
                <a16:creationId xmlns:a16="http://schemas.microsoft.com/office/drawing/2014/main" id="{8B88A995-DCF9-4FE1-BF29-220308F57100}"/>
              </a:ext>
            </a:extLst>
          </p:cNvPr>
          <p:cNvSpPr txBox="1">
            <a:spLocks/>
          </p:cNvSpPr>
          <p:nvPr/>
        </p:nvSpPr>
        <p:spPr>
          <a:xfrm>
            <a:off x="302942" y="4874970"/>
            <a:ext cx="11586116" cy="94021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r>
              <a:rPr lang="en-GB" sz="2800" dirty="0"/>
              <a:t>If you have any questions or would like to be put in contact with the appropriate team please contact me on </a:t>
            </a:r>
            <a:r>
              <a:rPr lang="en-GB" sz="2800" dirty="0">
                <a:hlinkClick r:id="rId2"/>
              </a:rPr>
              <a:t>edward.perchard@beis.gov.uk</a:t>
            </a:r>
            <a:r>
              <a:rPr lang="en-GB" sz="2800" dirty="0"/>
              <a:t>. </a:t>
            </a:r>
          </a:p>
        </p:txBody>
      </p:sp>
    </p:spTree>
    <p:extLst>
      <p:ext uri="{BB962C8B-B14F-4D97-AF65-F5344CB8AC3E}">
        <p14:creationId xmlns:p14="http://schemas.microsoft.com/office/powerpoint/2010/main" val="1499998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FB9BC44-15CF-45EB-B6CF-0FDF3E812748}"/>
              </a:ext>
            </a:extLst>
          </p:cNvPr>
          <p:cNvSpPr/>
          <p:nvPr/>
        </p:nvSpPr>
        <p:spPr>
          <a:xfrm>
            <a:off x="8959067" y="1653385"/>
            <a:ext cx="2529840" cy="4107176"/>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74FC0A2-6A08-425E-89E5-B889997489E6}"/>
              </a:ext>
            </a:extLst>
          </p:cNvPr>
          <p:cNvSpPr/>
          <p:nvPr/>
        </p:nvSpPr>
        <p:spPr>
          <a:xfrm>
            <a:off x="6227930" y="1661160"/>
            <a:ext cx="2529840" cy="4107177"/>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4DE4B46-B056-4EFD-A20E-B7518307ECE1}"/>
              </a:ext>
            </a:extLst>
          </p:cNvPr>
          <p:cNvSpPr/>
          <p:nvPr/>
        </p:nvSpPr>
        <p:spPr>
          <a:xfrm>
            <a:off x="3496793" y="1661161"/>
            <a:ext cx="2529840" cy="410717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D9D95EF9-EBED-4503-BE88-D201D9EB514F}"/>
              </a:ext>
            </a:extLst>
          </p:cNvPr>
          <p:cNvSpPr/>
          <p:nvPr/>
        </p:nvSpPr>
        <p:spPr>
          <a:xfrm>
            <a:off x="762000" y="1661160"/>
            <a:ext cx="2529840" cy="410717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2</a:t>
            </a:fld>
            <a:endParaRPr lang="en-GB" dirty="0"/>
          </a:p>
        </p:txBody>
      </p:sp>
      <p:sp>
        <p:nvSpPr>
          <p:cNvPr id="6" name="Title 5">
            <a:extLst>
              <a:ext uri="{FF2B5EF4-FFF2-40B4-BE49-F238E27FC236}">
                <a16:creationId xmlns:a16="http://schemas.microsoft.com/office/drawing/2014/main" id="{28D88932-8674-4796-9E1B-FBBD4F693CE5}"/>
              </a:ext>
            </a:extLst>
          </p:cNvPr>
          <p:cNvSpPr>
            <a:spLocks noGrp="1"/>
          </p:cNvSpPr>
          <p:nvPr>
            <p:ph type="title"/>
          </p:nvPr>
        </p:nvSpPr>
        <p:spPr/>
        <p:txBody>
          <a:bodyPr>
            <a:normAutofit/>
          </a:bodyPr>
          <a:lstStyle/>
          <a:p>
            <a:r>
              <a:rPr lang="en-GB" sz="2500" b="1" dirty="0"/>
              <a:t>Government has published several strategies over the past year setting the direction of travel of R&amp;D and innovation policy</a:t>
            </a:r>
          </a:p>
        </p:txBody>
      </p:sp>
      <p:pic>
        <p:nvPicPr>
          <p:cNvPr id="12" name="Picture 11">
            <a:extLst>
              <a:ext uri="{FF2B5EF4-FFF2-40B4-BE49-F238E27FC236}">
                <a16:creationId xmlns:a16="http://schemas.microsoft.com/office/drawing/2014/main" id="{827D8B30-CB81-4704-802F-8153339BF3DE}"/>
              </a:ext>
            </a:extLst>
          </p:cNvPr>
          <p:cNvPicPr>
            <a:picLocks noChangeAspect="1"/>
          </p:cNvPicPr>
          <p:nvPr/>
        </p:nvPicPr>
        <p:blipFill>
          <a:blip r:embed="rId2"/>
          <a:stretch>
            <a:fillRect/>
          </a:stretch>
        </p:blipFill>
        <p:spPr>
          <a:xfrm>
            <a:off x="6517475" y="1840464"/>
            <a:ext cx="1971083" cy="2815200"/>
          </a:xfrm>
          <a:prstGeom prst="rect">
            <a:avLst/>
          </a:prstGeom>
        </p:spPr>
      </p:pic>
      <p:pic>
        <p:nvPicPr>
          <p:cNvPr id="14" name="Picture 13">
            <a:extLst>
              <a:ext uri="{FF2B5EF4-FFF2-40B4-BE49-F238E27FC236}">
                <a16:creationId xmlns:a16="http://schemas.microsoft.com/office/drawing/2014/main" id="{EF3B839E-EDB5-4F67-A8C6-2B8DE88F21CA}"/>
              </a:ext>
            </a:extLst>
          </p:cNvPr>
          <p:cNvPicPr>
            <a:picLocks noChangeAspect="1"/>
          </p:cNvPicPr>
          <p:nvPr/>
        </p:nvPicPr>
        <p:blipFill>
          <a:blip r:embed="rId3"/>
          <a:stretch>
            <a:fillRect/>
          </a:stretch>
        </p:blipFill>
        <p:spPr>
          <a:xfrm>
            <a:off x="9230387" y="2548526"/>
            <a:ext cx="1987200" cy="1398707"/>
          </a:xfrm>
          <a:prstGeom prst="rect">
            <a:avLst/>
          </a:prstGeom>
        </p:spPr>
      </p:pic>
      <p:pic>
        <p:nvPicPr>
          <p:cNvPr id="15" name="Picture 14">
            <a:extLst>
              <a:ext uri="{FF2B5EF4-FFF2-40B4-BE49-F238E27FC236}">
                <a16:creationId xmlns:a16="http://schemas.microsoft.com/office/drawing/2014/main" id="{5E3601FA-7CD1-4EEB-B4B6-4907B85086A0}"/>
              </a:ext>
            </a:extLst>
          </p:cNvPr>
          <p:cNvPicPr>
            <a:picLocks noChangeAspect="1"/>
          </p:cNvPicPr>
          <p:nvPr/>
        </p:nvPicPr>
        <p:blipFill>
          <a:blip r:embed="rId4"/>
          <a:stretch>
            <a:fillRect/>
          </a:stretch>
        </p:blipFill>
        <p:spPr>
          <a:xfrm>
            <a:off x="3761046" y="1840464"/>
            <a:ext cx="1987715" cy="2815200"/>
          </a:xfrm>
          <a:prstGeom prst="rect">
            <a:avLst/>
          </a:prstGeom>
          <a:ln>
            <a:solidFill>
              <a:schemeClr val="tx1"/>
            </a:solidFill>
          </a:ln>
        </p:spPr>
      </p:pic>
      <p:pic>
        <p:nvPicPr>
          <p:cNvPr id="16" name="Picture 15">
            <a:extLst>
              <a:ext uri="{FF2B5EF4-FFF2-40B4-BE49-F238E27FC236}">
                <a16:creationId xmlns:a16="http://schemas.microsoft.com/office/drawing/2014/main" id="{A202CC8E-EE66-4B46-BBEF-3AF899675C31}"/>
              </a:ext>
            </a:extLst>
          </p:cNvPr>
          <p:cNvPicPr>
            <a:picLocks noChangeAspect="1"/>
          </p:cNvPicPr>
          <p:nvPr/>
        </p:nvPicPr>
        <p:blipFill>
          <a:blip r:embed="rId5"/>
          <a:stretch>
            <a:fillRect/>
          </a:stretch>
        </p:blipFill>
        <p:spPr>
          <a:xfrm>
            <a:off x="1016290" y="1840097"/>
            <a:ext cx="1991416" cy="2815567"/>
          </a:xfrm>
          <a:prstGeom prst="rect">
            <a:avLst/>
          </a:prstGeom>
        </p:spPr>
      </p:pic>
      <p:sp>
        <p:nvSpPr>
          <p:cNvPr id="20" name="TextBox 19">
            <a:extLst>
              <a:ext uri="{FF2B5EF4-FFF2-40B4-BE49-F238E27FC236}">
                <a16:creationId xmlns:a16="http://schemas.microsoft.com/office/drawing/2014/main" id="{305AC37F-6993-4DE7-A45F-82D443A20F63}"/>
              </a:ext>
            </a:extLst>
          </p:cNvPr>
          <p:cNvSpPr txBox="1"/>
          <p:nvPr/>
        </p:nvSpPr>
        <p:spPr>
          <a:xfrm>
            <a:off x="1016290" y="4869180"/>
            <a:ext cx="1991416" cy="553998"/>
          </a:xfrm>
          <a:prstGeom prst="rect">
            <a:avLst/>
          </a:prstGeom>
          <a:noFill/>
        </p:spPr>
        <p:txBody>
          <a:bodyPr wrap="square" rtlCol="0">
            <a:spAutoFit/>
          </a:bodyPr>
          <a:lstStyle/>
          <a:p>
            <a:pPr algn="ctr"/>
            <a:r>
              <a:rPr lang="en-GB" dirty="0"/>
              <a:t>Plan for Growth</a:t>
            </a:r>
          </a:p>
          <a:p>
            <a:pPr algn="ctr"/>
            <a:r>
              <a:rPr lang="en-GB" sz="1200" dirty="0"/>
              <a:t>3 March 2021</a:t>
            </a:r>
          </a:p>
        </p:txBody>
      </p:sp>
      <p:sp>
        <p:nvSpPr>
          <p:cNvPr id="21" name="TextBox 20">
            <a:extLst>
              <a:ext uri="{FF2B5EF4-FFF2-40B4-BE49-F238E27FC236}">
                <a16:creationId xmlns:a16="http://schemas.microsoft.com/office/drawing/2014/main" id="{10DC410F-119D-4783-A59D-8497C93E3568}"/>
              </a:ext>
            </a:extLst>
          </p:cNvPr>
          <p:cNvSpPr txBox="1"/>
          <p:nvPr/>
        </p:nvSpPr>
        <p:spPr>
          <a:xfrm>
            <a:off x="3488155" y="4866918"/>
            <a:ext cx="2533496" cy="553998"/>
          </a:xfrm>
          <a:prstGeom prst="rect">
            <a:avLst/>
          </a:prstGeom>
          <a:noFill/>
        </p:spPr>
        <p:txBody>
          <a:bodyPr wrap="square" rtlCol="0">
            <a:spAutoFit/>
          </a:bodyPr>
          <a:lstStyle/>
          <a:p>
            <a:pPr algn="ctr"/>
            <a:r>
              <a:rPr lang="en-GB" dirty="0"/>
              <a:t>UK Innovation Strategy</a:t>
            </a:r>
          </a:p>
          <a:p>
            <a:pPr algn="ctr"/>
            <a:r>
              <a:rPr lang="en-GB" sz="1200" dirty="0"/>
              <a:t>22 July 2021</a:t>
            </a:r>
          </a:p>
        </p:txBody>
      </p:sp>
      <p:sp>
        <p:nvSpPr>
          <p:cNvPr id="22" name="TextBox 21">
            <a:extLst>
              <a:ext uri="{FF2B5EF4-FFF2-40B4-BE49-F238E27FC236}">
                <a16:creationId xmlns:a16="http://schemas.microsoft.com/office/drawing/2014/main" id="{BA46A8C7-2D7C-45FB-B1D3-BCDD36D79317}"/>
              </a:ext>
            </a:extLst>
          </p:cNvPr>
          <p:cNvSpPr txBox="1"/>
          <p:nvPr/>
        </p:nvSpPr>
        <p:spPr>
          <a:xfrm>
            <a:off x="6226604" y="4866918"/>
            <a:ext cx="2531166" cy="553998"/>
          </a:xfrm>
          <a:prstGeom prst="rect">
            <a:avLst/>
          </a:prstGeom>
          <a:noFill/>
        </p:spPr>
        <p:txBody>
          <a:bodyPr wrap="square" rtlCol="0">
            <a:spAutoFit/>
          </a:bodyPr>
          <a:lstStyle/>
          <a:p>
            <a:pPr algn="ctr"/>
            <a:r>
              <a:rPr lang="en-GB" dirty="0"/>
              <a:t>Levelling Up White Paper</a:t>
            </a:r>
          </a:p>
          <a:p>
            <a:pPr algn="ctr"/>
            <a:r>
              <a:rPr lang="en-GB" sz="1200" dirty="0"/>
              <a:t>2 February 2022</a:t>
            </a:r>
          </a:p>
        </p:txBody>
      </p:sp>
      <p:sp>
        <p:nvSpPr>
          <p:cNvPr id="23" name="TextBox 22">
            <a:extLst>
              <a:ext uri="{FF2B5EF4-FFF2-40B4-BE49-F238E27FC236}">
                <a16:creationId xmlns:a16="http://schemas.microsoft.com/office/drawing/2014/main" id="{02888036-FD96-4A0A-9597-3FF9F89E9001}"/>
              </a:ext>
            </a:extLst>
          </p:cNvPr>
          <p:cNvSpPr txBox="1"/>
          <p:nvPr/>
        </p:nvSpPr>
        <p:spPr>
          <a:xfrm>
            <a:off x="8962723" y="4869180"/>
            <a:ext cx="2526183" cy="553998"/>
          </a:xfrm>
          <a:prstGeom prst="rect">
            <a:avLst/>
          </a:prstGeom>
          <a:noFill/>
        </p:spPr>
        <p:txBody>
          <a:bodyPr wrap="square" rtlCol="0">
            <a:spAutoFit/>
          </a:bodyPr>
          <a:lstStyle/>
          <a:p>
            <a:pPr algn="ctr"/>
            <a:r>
              <a:rPr lang="en-GB" dirty="0"/>
              <a:t>UKRI Five-Year Strategy</a:t>
            </a:r>
          </a:p>
          <a:p>
            <a:pPr algn="ctr"/>
            <a:r>
              <a:rPr lang="en-GB" sz="1200" dirty="0"/>
              <a:t>17 March 2022</a:t>
            </a:r>
          </a:p>
        </p:txBody>
      </p:sp>
      <p:sp>
        <p:nvSpPr>
          <p:cNvPr id="24" name="Arrow: Right 23">
            <a:extLst>
              <a:ext uri="{FF2B5EF4-FFF2-40B4-BE49-F238E27FC236}">
                <a16:creationId xmlns:a16="http://schemas.microsoft.com/office/drawing/2014/main" id="{5B09622A-C581-4564-844C-98256F08C56E}"/>
              </a:ext>
            </a:extLst>
          </p:cNvPr>
          <p:cNvSpPr/>
          <p:nvPr/>
        </p:nvSpPr>
        <p:spPr>
          <a:xfrm>
            <a:off x="3209003" y="3096280"/>
            <a:ext cx="434340" cy="66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a:extLst>
              <a:ext uri="{FF2B5EF4-FFF2-40B4-BE49-F238E27FC236}">
                <a16:creationId xmlns:a16="http://schemas.microsoft.com/office/drawing/2014/main" id="{9C17CB88-DFC9-41B5-A63E-882163A62587}"/>
              </a:ext>
            </a:extLst>
          </p:cNvPr>
          <p:cNvSpPr/>
          <p:nvPr/>
        </p:nvSpPr>
        <p:spPr>
          <a:xfrm>
            <a:off x="5948399" y="3096280"/>
            <a:ext cx="434340" cy="66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Arrow: Right 27">
            <a:extLst>
              <a:ext uri="{FF2B5EF4-FFF2-40B4-BE49-F238E27FC236}">
                <a16:creationId xmlns:a16="http://schemas.microsoft.com/office/drawing/2014/main" id="{9655F121-42ED-4AD9-A8E5-0D6E01FFDEBF}"/>
              </a:ext>
            </a:extLst>
          </p:cNvPr>
          <p:cNvSpPr/>
          <p:nvPr/>
        </p:nvSpPr>
        <p:spPr>
          <a:xfrm>
            <a:off x="8660387" y="3096280"/>
            <a:ext cx="434340" cy="665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6372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4977071" y="310633"/>
            <a:ext cx="6112727" cy="940214"/>
          </a:xfrm>
        </p:spPr>
        <p:txBody>
          <a:bodyPr>
            <a:normAutofit/>
          </a:bodyPr>
          <a:lstStyle/>
          <a:p>
            <a:r>
              <a:rPr lang="en-GB" dirty="0"/>
              <a:t>The Plan for Growth </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a:t>OFFICIAL-SENSITIVE</a:t>
            </a:r>
            <a:endParaRPr lang="en-GB" dirty="0"/>
          </a:p>
        </p:txBody>
      </p:sp>
      <p:sp>
        <p:nvSpPr>
          <p:cNvPr id="13" name="TextBox 12">
            <a:extLst>
              <a:ext uri="{FF2B5EF4-FFF2-40B4-BE49-F238E27FC236}">
                <a16:creationId xmlns:a16="http://schemas.microsoft.com/office/drawing/2014/main" id="{BA871D57-649E-4BCB-8752-182D81B05900}"/>
              </a:ext>
            </a:extLst>
          </p:cNvPr>
          <p:cNvSpPr txBox="1"/>
          <p:nvPr/>
        </p:nvSpPr>
        <p:spPr>
          <a:xfrm>
            <a:off x="5106639" y="2891622"/>
            <a:ext cx="6426200" cy="923330"/>
          </a:xfrm>
          <a:prstGeom prst="rect">
            <a:avLst/>
          </a:prstGeom>
          <a:solidFill>
            <a:srgbClr val="82C8B5"/>
          </a:solidFill>
          <a:ln>
            <a:solidFill>
              <a:schemeClr val="tx1"/>
            </a:solidFill>
          </a:ln>
        </p:spPr>
        <p:txBody>
          <a:bodyPr wrap="square" rtlCol="0">
            <a:spAutoFit/>
          </a:bodyPr>
          <a:lstStyle/>
          <a:p>
            <a:pPr algn="ctr"/>
            <a:r>
              <a:rPr lang="en-GB" sz="1800" b="1" dirty="0"/>
              <a:t>Three key focuses</a:t>
            </a:r>
          </a:p>
          <a:p>
            <a:pPr algn="ctr"/>
            <a:endParaRPr lang="en-GB" sz="1800" b="1" dirty="0"/>
          </a:p>
          <a:p>
            <a:pPr algn="ctr"/>
            <a:endParaRPr lang="en-GB" dirty="0"/>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3</a:t>
            </a:fld>
            <a:endParaRPr lang="en-GB" dirty="0"/>
          </a:p>
        </p:txBody>
      </p:sp>
      <p:sp>
        <p:nvSpPr>
          <p:cNvPr id="10" name="TextBox 9">
            <a:extLst>
              <a:ext uri="{FF2B5EF4-FFF2-40B4-BE49-F238E27FC236}">
                <a16:creationId xmlns:a16="http://schemas.microsoft.com/office/drawing/2014/main" id="{C3C6926E-6AC9-43F1-9DFB-9EB130878366}"/>
              </a:ext>
            </a:extLst>
          </p:cNvPr>
          <p:cNvSpPr txBox="1"/>
          <p:nvPr/>
        </p:nvSpPr>
        <p:spPr>
          <a:xfrm>
            <a:off x="4977071" y="990447"/>
            <a:ext cx="6657278" cy="707886"/>
          </a:xfrm>
          <a:prstGeom prst="rect">
            <a:avLst/>
          </a:prstGeom>
          <a:noFill/>
          <a:ln>
            <a:noFill/>
          </a:ln>
        </p:spPr>
        <p:txBody>
          <a:bodyPr wrap="square" rtlCol="0">
            <a:spAutoFit/>
          </a:bodyPr>
          <a:lstStyle/>
          <a:p>
            <a:r>
              <a:rPr lang="en-GB" sz="2000" dirty="0"/>
              <a:t>Government’s plan to Build Back Better after COVID-19 and tackle long-term problems to deliver growth across the UK.</a:t>
            </a:r>
          </a:p>
        </p:txBody>
      </p:sp>
      <p:sp>
        <p:nvSpPr>
          <p:cNvPr id="8" name="TextBox 7">
            <a:extLst>
              <a:ext uri="{FF2B5EF4-FFF2-40B4-BE49-F238E27FC236}">
                <a16:creationId xmlns:a16="http://schemas.microsoft.com/office/drawing/2014/main" id="{DBFBBF2A-585F-4281-9FEA-D21C23426EA7}"/>
              </a:ext>
            </a:extLst>
          </p:cNvPr>
          <p:cNvSpPr txBox="1"/>
          <p:nvPr/>
        </p:nvSpPr>
        <p:spPr>
          <a:xfrm>
            <a:off x="5092700" y="1803400"/>
            <a:ext cx="6426200" cy="923330"/>
          </a:xfrm>
          <a:prstGeom prst="rect">
            <a:avLst/>
          </a:prstGeom>
          <a:solidFill>
            <a:srgbClr val="82C8B5"/>
          </a:solidFill>
          <a:ln>
            <a:solidFill>
              <a:schemeClr val="tx1"/>
            </a:solidFill>
          </a:ln>
        </p:spPr>
        <p:txBody>
          <a:bodyPr wrap="square" rtlCol="0">
            <a:spAutoFit/>
          </a:bodyPr>
          <a:lstStyle/>
          <a:p>
            <a:pPr algn="ctr"/>
            <a:r>
              <a:rPr lang="en-GB" sz="1800" b="1" dirty="0"/>
              <a:t>Three core Pillars of Growth</a:t>
            </a:r>
          </a:p>
          <a:p>
            <a:pPr algn="ctr"/>
            <a:endParaRPr lang="en-GB" sz="1800" b="1" dirty="0"/>
          </a:p>
          <a:p>
            <a:pPr algn="ctr"/>
            <a:endParaRPr lang="en-GB" dirty="0"/>
          </a:p>
        </p:txBody>
      </p:sp>
      <p:pic>
        <p:nvPicPr>
          <p:cNvPr id="6" name="Picture 5">
            <a:extLst>
              <a:ext uri="{FF2B5EF4-FFF2-40B4-BE49-F238E27FC236}">
                <a16:creationId xmlns:a16="http://schemas.microsoft.com/office/drawing/2014/main" id="{D3456D43-174F-4E75-8883-BC35C92992D3}"/>
              </a:ext>
            </a:extLst>
          </p:cNvPr>
          <p:cNvPicPr>
            <a:picLocks noChangeAspect="1"/>
          </p:cNvPicPr>
          <p:nvPr/>
        </p:nvPicPr>
        <p:blipFill>
          <a:blip r:embed="rId2"/>
          <a:stretch>
            <a:fillRect/>
          </a:stretch>
        </p:blipFill>
        <p:spPr>
          <a:xfrm>
            <a:off x="1" y="0"/>
            <a:ext cx="4552670" cy="6436800"/>
          </a:xfrm>
          <a:prstGeom prst="rect">
            <a:avLst/>
          </a:prstGeom>
        </p:spPr>
      </p:pic>
      <p:sp>
        <p:nvSpPr>
          <p:cNvPr id="7" name="TextBox 6">
            <a:extLst>
              <a:ext uri="{FF2B5EF4-FFF2-40B4-BE49-F238E27FC236}">
                <a16:creationId xmlns:a16="http://schemas.microsoft.com/office/drawing/2014/main" id="{7ECA9639-64C5-4F6F-9521-78C37FE8A3D9}"/>
              </a:ext>
            </a:extLst>
          </p:cNvPr>
          <p:cNvSpPr txBox="1"/>
          <p:nvPr/>
        </p:nvSpPr>
        <p:spPr>
          <a:xfrm>
            <a:off x="5106639" y="2214264"/>
            <a:ext cx="6412261" cy="369332"/>
          </a:xfrm>
          <a:prstGeom prst="rect">
            <a:avLst/>
          </a:prstGeom>
          <a:noFill/>
        </p:spPr>
        <p:txBody>
          <a:bodyPr wrap="square" numCol="3" rtlCol="0">
            <a:spAutoFit/>
          </a:bodyPr>
          <a:lstStyle/>
          <a:p>
            <a:pPr algn="ctr"/>
            <a:r>
              <a:rPr lang="en-GB" dirty="0"/>
              <a:t>Infrastructure</a:t>
            </a:r>
          </a:p>
          <a:p>
            <a:pPr algn="ctr"/>
            <a:r>
              <a:rPr lang="en-GB" dirty="0"/>
              <a:t>Skills</a:t>
            </a:r>
          </a:p>
          <a:p>
            <a:pPr algn="ctr"/>
            <a:r>
              <a:rPr lang="en-GB" dirty="0"/>
              <a:t>Innovation</a:t>
            </a:r>
          </a:p>
        </p:txBody>
      </p:sp>
      <p:sp>
        <p:nvSpPr>
          <p:cNvPr id="11" name="TextBox 10">
            <a:extLst>
              <a:ext uri="{FF2B5EF4-FFF2-40B4-BE49-F238E27FC236}">
                <a16:creationId xmlns:a16="http://schemas.microsoft.com/office/drawing/2014/main" id="{BF3864D3-2C6C-478C-92E4-DD672BB784C8}"/>
              </a:ext>
            </a:extLst>
          </p:cNvPr>
          <p:cNvSpPr txBox="1"/>
          <p:nvPr/>
        </p:nvSpPr>
        <p:spPr>
          <a:xfrm>
            <a:off x="5106639" y="3334979"/>
            <a:ext cx="6426200" cy="369332"/>
          </a:xfrm>
          <a:prstGeom prst="rect">
            <a:avLst/>
          </a:prstGeom>
          <a:noFill/>
        </p:spPr>
        <p:txBody>
          <a:bodyPr wrap="square" numCol="3" rtlCol="0">
            <a:spAutoFit/>
          </a:bodyPr>
          <a:lstStyle/>
          <a:p>
            <a:pPr algn="ctr"/>
            <a:r>
              <a:rPr lang="en-GB" dirty="0"/>
              <a:t>Levelling Up</a:t>
            </a:r>
          </a:p>
          <a:p>
            <a:pPr algn="ctr"/>
            <a:r>
              <a:rPr lang="en-GB" dirty="0"/>
              <a:t>Net Zero</a:t>
            </a:r>
          </a:p>
          <a:p>
            <a:pPr algn="ctr"/>
            <a:r>
              <a:rPr lang="en-GB" dirty="0"/>
              <a:t>Global Britain</a:t>
            </a:r>
          </a:p>
        </p:txBody>
      </p:sp>
      <p:sp>
        <p:nvSpPr>
          <p:cNvPr id="14" name="TextBox 13">
            <a:extLst>
              <a:ext uri="{FF2B5EF4-FFF2-40B4-BE49-F238E27FC236}">
                <a16:creationId xmlns:a16="http://schemas.microsoft.com/office/drawing/2014/main" id="{FC03B0D1-3599-40E6-9568-15735A3AF60F}"/>
              </a:ext>
            </a:extLst>
          </p:cNvPr>
          <p:cNvSpPr txBox="1"/>
          <p:nvPr/>
        </p:nvSpPr>
        <p:spPr>
          <a:xfrm>
            <a:off x="4660900" y="4084853"/>
            <a:ext cx="7289620" cy="1938992"/>
          </a:xfrm>
          <a:prstGeom prst="rect">
            <a:avLst/>
          </a:prstGeom>
          <a:noFill/>
          <a:ln>
            <a:noFill/>
          </a:ln>
        </p:spPr>
        <p:txBody>
          <a:bodyPr wrap="square" rtlCol="0">
            <a:spAutoFit/>
          </a:bodyPr>
          <a:lstStyle/>
          <a:p>
            <a:pPr marL="342900" indent="-342900">
              <a:buFont typeface="Arial" panose="020B0604020202020204" pitchFamily="34" charset="0"/>
              <a:buChar char="•"/>
            </a:pPr>
            <a:r>
              <a:rPr lang="en-GB" sz="2000" dirty="0"/>
              <a:t>Support and incentivise the development of creative ideas and tech that will shape the UK’s high-growth economy</a:t>
            </a:r>
          </a:p>
          <a:p>
            <a:pPr marL="342900" indent="-342900">
              <a:buFont typeface="Arial" panose="020B0604020202020204" pitchFamily="34" charset="0"/>
              <a:buChar char="•"/>
            </a:pPr>
            <a:r>
              <a:rPr lang="en-GB" sz="2000" dirty="0"/>
              <a:t>Support access to finance to help unleash innovation</a:t>
            </a:r>
          </a:p>
          <a:p>
            <a:pPr marL="342900" indent="-342900">
              <a:buFont typeface="Arial" panose="020B0604020202020204" pitchFamily="34" charset="0"/>
              <a:buChar char="•"/>
            </a:pPr>
            <a:r>
              <a:rPr lang="en-GB" sz="2000" dirty="0"/>
              <a:t>Develop the regulatory system in a way that supports innovation</a:t>
            </a:r>
          </a:p>
          <a:p>
            <a:pPr marL="342900" indent="-342900">
              <a:buFont typeface="Arial" panose="020B0604020202020204" pitchFamily="34" charset="0"/>
              <a:buChar char="•"/>
            </a:pPr>
            <a:r>
              <a:rPr lang="en-GB" sz="2000" dirty="0"/>
              <a:t>Attract the brightest and best people</a:t>
            </a:r>
          </a:p>
          <a:p>
            <a:pPr marL="342900" indent="-342900">
              <a:buFont typeface="Arial" panose="020B0604020202020204" pitchFamily="34" charset="0"/>
              <a:buChar char="•"/>
            </a:pPr>
            <a:r>
              <a:rPr lang="en-GB" sz="2000" dirty="0"/>
              <a:t>Support SMEs through Help to Grow Management and Digital</a:t>
            </a:r>
          </a:p>
        </p:txBody>
      </p:sp>
    </p:spTree>
    <p:extLst>
      <p:ext uri="{BB962C8B-B14F-4D97-AF65-F5344CB8AC3E}">
        <p14:creationId xmlns:p14="http://schemas.microsoft.com/office/powerpoint/2010/main" val="172870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4178300" y="161248"/>
            <a:ext cx="7879939" cy="940214"/>
          </a:xfrm>
        </p:spPr>
        <p:txBody>
          <a:bodyPr>
            <a:normAutofit/>
          </a:bodyPr>
          <a:lstStyle/>
          <a:p>
            <a:r>
              <a:rPr lang="en-GB" sz="2500" dirty="0"/>
              <a:t>The UK Innovation Strategy sets out Government’s vision to make the UK a global hub for innovation by 2035 </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4</a:t>
            </a:fld>
            <a:endParaRPr lang="en-GB" dirty="0"/>
          </a:p>
        </p:txBody>
      </p:sp>
      <p:pic>
        <p:nvPicPr>
          <p:cNvPr id="7" name="Picture 6">
            <a:extLst>
              <a:ext uri="{FF2B5EF4-FFF2-40B4-BE49-F238E27FC236}">
                <a16:creationId xmlns:a16="http://schemas.microsoft.com/office/drawing/2014/main" id="{BB77E791-CEF2-4992-A7B2-E10ADF69AFCF}"/>
              </a:ext>
            </a:extLst>
          </p:cNvPr>
          <p:cNvPicPr>
            <a:picLocks noChangeAspect="1"/>
          </p:cNvPicPr>
          <p:nvPr/>
        </p:nvPicPr>
        <p:blipFill rotWithShape="1">
          <a:blip r:embed="rId2"/>
          <a:srcRect r="13534"/>
          <a:stretch/>
        </p:blipFill>
        <p:spPr>
          <a:xfrm>
            <a:off x="0" y="0"/>
            <a:ext cx="3924300" cy="6427940"/>
          </a:xfrm>
          <a:prstGeom prst="rect">
            <a:avLst/>
          </a:prstGeom>
          <a:ln>
            <a:solidFill>
              <a:schemeClr val="tx1"/>
            </a:solidFill>
          </a:ln>
        </p:spPr>
      </p:pic>
      <p:sp>
        <p:nvSpPr>
          <p:cNvPr id="3" name="TextBox 2">
            <a:extLst>
              <a:ext uri="{FF2B5EF4-FFF2-40B4-BE49-F238E27FC236}">
                <a16:creationId xmlns:a16="http://schemas.microsoft.com/office/drawing/2014/main" id="{A2766808-8DC3-46B1-B514-86B6B4B2E3DB}"/>
              </a:ext>
            </a:extLst>
          </p:cNvPr>
          <p:cNvSpPr txBox="1"/>
          <p:nvPr/>
        </p:nvSpPr>
        <p:spPr>
          <a:xfrm>
            <a:off x="4178300" y="2026882"/>
            <a:ext cx="7879939" cy="2169825"/>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lgn="ctr">
              <a:spcAft>
                <a:spcPts val="600"/>
              </a:spcAft>
            </a:pPr>
            <a:r>
              <a:rPr lang="en-GB" b="1" dirty="0"/>
              <a:t>A Vision for 2035</a:t>
            </a:r>
          </a:p>
          <a:p>
            <a:pPr marL="285750" indent="-285750">
              <a:buFont typeface="Arial" panose="020B0604020202020204" pitchFamily="34" charset="0"/>
              <a:buChar char="•"/>
            </a:pPr>
            <a:r>
              <a:rPr lang="en-GB" sz="1400" dirty="0"/>
              <a:t>Businesses having the </a:t>
            </a:r>
            <a:r>
              <a:rPr lang="en-GB" sz="1400" b="1" dirty="0"/>
              <a:t>confidence to invest more in innovation </a:t>
            </a:r>
            <a:r>
              <a:rPr lang="en-GB" sz="1400" dirty="0"/>
              <a:t>because we have optimised the foundations for innovation. </a:t>
            </a:r>
          </a:p>
          <a:p>
            <a:pPr marL="285750" indent="-285750">
              <a:buFont typeface="Arial" panose="020B0604020202020204" pitchFamily="34" charset="0"/>
              <a:buChar char="•"/>
            </a:pPr>
            <a:r>
              <a:rPr lang="en-GB" sz="1400" dirty="0"/>
              <a:t>The UK being </a:t>
            </a:r>
            <a:r>
              <a:rPr lang="en-GB" sz="1400" b="1" dirty="0"/>
              <a:t>a magnet for innovation talent </a:t>
            </a:r>
            <a:r>
              <a:rPr lang="en-GB" sz="1400" dirty="0"/>
              <a:t>from across the world. </a:t>
            </a:r>
          </a:p>
          <a:p>
            <a:pPr marL="285750" indent="-285750">
              <a:buFont typeface="Arial" panose="020B0604020202020204" pitchFamily="34" charset="0"/>
              <a:buChar char="•"/>
            </a:pPr>
            <a:r>
              <a:rPr lang="en-GB" sz="1400" dirty="0"/>
              <a:t>Innovation is unleashed across the nation, boosting growth and </a:t>
            </a:r>
            <a:r>
              <a:rPr lang="en-GB" sz="1400" b="1" dirty="0"/>
              <a:t>driving levelling up</a:t>
            </a:r>
            <a:r>
              <a:rPr lang="en-GB" sz="1400" dirty="0"/>
              <a:t>, because our innovation institutions serve the specific needs of businesses and places across the UK. </a:t>
            </a:r>
          </a:p>
          <a:p>
            <a:pPr marL="285750" indent="-285750">
              <a:spcAft>
                <a:spcPts val="600"/>
              </a:spcAft>
              <a:buFont typeface="Arial" panose="020B0604020202020204" pitchFamily="34" charset="0"/>
              <a:buChar char="•"/>
            </a:pPr>
            <a:r>
              <a:rPr lang="en-GB" sz="1400" dirty="0"/>
              <a:t>The UK is at the forefront </a:t>
            </a:r>
            <a:r>
              <a:rPr lang="en-GB" sz="1400" b="1" dirty="0"/>
              <a:t>of tackling major challenges faced by the UK </a:t>
            </a:r>
            <a:r>
              <a:rPr lang="en-GB" sz="1400" dirty="0"/>
              <a:t>and the world through our Innovation Missions - pioneering the technologies of tomorrow for healthier and cleaner growth for export to the world’s fastest growing markets</a:t>
            </a:r>
          </a:p>
        </p:txBody>
      </p:sp>
      <p:sp>
        <p:nvSpPr>
          <p:cNvPr id="8" name="TextBox 7">
            <a:extLst>
              <a:ext uri="{FF2B5EF4-FFF2-40B4-BE49-F238E27FC236}">
                <a16:creationId xmlns:a16="http://schemas.microsoft.com/office/drawing/2014/main" id="{ABF11F62-5F56-4C50-83AD-2A7F6169075A}"/>
              </a:ext>
            </a:extLst>
          </p:cNvPr>
          <p:cNvSpPr txBox="1"/>
          <p:nvPr/>
        </p:nvSpPr>
        <p:spPr>
          <a:xfrm>
            <a:off x="4178300" y="4295256"/>
            <a:ext cx="7879939" cy="2046714"/>
          </a:xfrm>
          <a:prstGeom prst="rect">
            <a:avLst/>
          </a:prstGeom>
          <a:solidFill>
            <a:schemeClr val="accent1">
              <a:lumMod val="20000"/>
              <a:lumOff val="80000"/>
            </a:schemeClr>
          </a:solidFill>
          <a:ln w="28575">
            <a:solidFill>
              <a:schemeClr val="accent1">
                <a:lumMod val="75000"/>
              </a:schemeClr>
            </a:solidFill>
          </a:ln>
        </p:spPr>
        <p:txBody>
          <a:bodyPr wrap="square" rtlCol="0">
            <a:spAutoFit/>
          </a:bodyPr>
          <a:lstStyle/>
          <a:p>
            <a:pPr>
              <a:spcAft>
                <a:spcPts val="600"/>
              </a:spcAft>
            </a:pPr>
            <a:r>
              <a:rPr lang="en-GB" sz="1400" dirty="0"/>
              <a:t>Sets out our plan to make the UK a Global Hub for Innovation by 2035 through action under </a:t>
            </a:r>
            <a:r>
              <a:rPr lang="en-GB" sz="1400" b="1" dirty="0"/>
              <a:t>four pillars</a:t>
            </a:r>
            <a:r>
              <a:rPr lang="en-GB" sz="1400" dirty="0"/>
              <a:t>: </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p:txBody>
      </p:sp>
      <p:sp>
        <p:nvSpPr>
          <p:cNvPr id="9" name="TextBox 8">
            <a:extLst>
              <a:ext uri="{FF2B5EF4-FFF2-40B4-BE49-F238E27FC236}">
                <a16:creationId xmlns:a16="http://schemas.microsoft.com/office/drawing/2014/main" id="{B9C61801-F909-4E3C-A561-559B4CCB8956}"/>
              </a:ext>
            </a:extLst>
          </p:cNvPr>
          <p:cNvSpPr txBox="1"/>
          <p:nvPr/>
        </p:nvSpPr>
        <p:spPr>
          <a:xfrm>
            <a:off x="4342664" y="4608726"/>
            <a:ext cx="1753268" cy="1530000"/>
          </a:xfrm>
          <a:prstGeom prst="rect">
            <a:avLst/>
          </a:prstGeom>
          <a:solidFill>
            <a:schemeClr val="accent1">
              <a:lumMod val="75000"/>
            </a:schemeClr>
          </a:solidFill>
          <a:ln>
            <a:solidFill>
              <a:schemeClr val="accent1">
                <a:lumMod val="50000"/>
              </a:schemeClr>
            </a:solidFill>
          </a:ln>
        </p:spPr>
        <p:txBody>
          <a:bodyPr wrap="square" rtlCol="0" anchor="ctr">
            <a:spAutoFit/>
          </a:bodyPr>
          <a:lstStyle/>
          <a:p>
            <a:pPr algn="ctr">
              <a:spcAft>
                <a:spcPts val="600"/>
              </a:spcAft>
            </a:pPr>
            <a:r>
              <a:rPr lang="en-GB" sz="1400" b="1" dirty="0">
                <a:solidFill>
                  <a:schemeClr val="bg1"/>
                </a:solidFill>
              </a:rPr>
              <a:t>Unleashing Business</a:t>
            </a:r>
          </a:p>
          <a:p>
            <a:pPr algn="ctr"/>
            <a:r>
              <a:rPr lang="en-GB" sz="1200" dirty="0">
                <a:solidFill>
                  <a:schemeClr val="bg1"/>
                </a:solidFill>
              </a:rPr>
              <a:t>Fuelling businesses who want to innovate by ensuring effective access to private and public investment  </a:t>
            </a:r>
            <a:endParaRPr lang="en-GB" sz="1400" dirty="0">
              <a:solidFill>
                <a:schemeClr val="bg1"/>
              </a:solidFill>
            </a:endParaRPr>
          </a:p>
        </p:txBody>
      </p:sp>
      <p:sp>
        <p:nvSpPr>
          <p:cNvPr id="15" name="TextBox 14">
            <a:extLst>
              <a:ext uri="{FF2B5EF4-FFF2-40B4-BE49-F238E27FC236}">
                <a16:creationId xmlns:a16="http://schemas.microsoft.com/office/drawing/2014/main" id="{6029FE4E-1926-44F5-B9EB-CEC61560DBA8}"/>
              </a:ext>
            </a:extLst>
          </p:cNvPr>
          <p:cNvSpPr txBox="1"/>
          <p:nvPr/>
        </p:nvSpPr>
        <p:spPr>
          <a:xfrm>
            <a:off x="6288732" y="4608726"/>
            <a:ext cx="1753200" cy="1530000"/>
          </a:xfrm>
          <a:prstGeom prst="rect">
            <a:avLst/>
          </a:prstGeom>
          <a:solidFill>
            <a:schemeClr val="accent1">
              <a:lumMod val="75000"/>
            </a:schemeClr>
          </a:solidFill>
          <a:ln>
            <a:solidFill>
              <a:schemeClr val="accent1">
                <a:lumMod val="50000"/>
              </a:schemeClr>
            </a:solidFill>
          </a:ln>
        </p:spPr>
        <p:txBody>
          <a:bodyPr wrap="square" rtlCol="0" anchor="ctr">
            <a:spAutoFit/>
          </a:bodyPr>
          <a:lstStyle/>
          <a:p>
            <a:pPr algn="ctr">
              <a:spcAft>
                <a:spcPts val="600"/>
              </a:spcAft>
            </a:pPr>
            <a:r>
              <a:rPr lang="en-GB" sz="1400" b="1" dirty="0">
                <a:solidFill>
                  <a:schemeClr val="bg1"/>
                </a:solidFill>
              </a:rPr>
              <a:t>People</a:t>
            </a:r>
          </a:p>
          <a:p>
            <a:pPr algn="ctr">
              <a:spcAft>
                <a:spcPts val="600"/>
              </a:spcAft>
            </a:pPr>
            <a:r>
              <a:rPr lang="en-GB" sz="1200" dirty="0">
                <a:solidFill>
                  <a:schemeClr val="bg1"/>
                </a:solidFill>
              </a:rPr>
              <a:t>Creating the most exciting place in the world for talented innovators</a:t>
            </a:r>
          </a:p>
        </p:txBody>
      </p:sp>
      <p:sp>
        <p:nvSpPr>
          <p:cNvPr id="16" name="TextBox 15">
            <a:extLst>
              <a:ext uri="{FF2B5EF4-FFF2-40B4-BE49-F238E27FC236}">
                <a16:creationId xmlns:a16="http://schemas.microsoft.com/office/drawing/2014/main" id="{6E26421A-38B9-4275-BDB8-E86A0708CFE3}"/>
              </a:ext>
            </a:extLst>
          </p:cNvPr>
          <p:cNvSpPr txBox="1"/>
          <p:nvPr/>
        </p:nvSpPr>
        <p:spPr>
          <a:xfrm>
            <a:off x="8234732" y="4608726"/>
            <a:ext cx="1753200" cy="1530000"/>
          </a:xfrm>
          <a:prstGeom prst="rect">
            <a:avLst/>
          </a:prstGeom>
          <a:solidFill>
            <a:schemeClr val="accent1">
              <a:lumMod val="75000"/>
            </a:schemeClr>
          </a:solidFill>
          <a:ln>
            <a:solidFill>
              <a:schemeClr val="accent1">
                <a:lumMod val="50000"/>
              </a:schemeClr>
            </a:solidFill>
          </a:ln>
        </p:spPr>
        <p:txBody>
          <a:bodyPr wrap="square" rtlCol="0" anchor="ctr">
            <a:spAutoFit/>
          </a:bodyPr>
          <a:lstStyle/>
          <a:p>
            <a:pPr algn="ctr">
              <a:spcAft>
                <a:spcPts val="600"/>
              </a:spcAft>
            </a:pPr>
            <a:r>
              <a:rPr lang="en-GB" sz="1400" b="1" dirty="0">
                <a:solidFill>
                  <a:schemeClr val="bg1"/>
                </a:solidFill>
              </a:rPr>
              <a:t>Institutions and Places</a:t>
            </a:r>
          </a:p>
          <a:p>
            <a:pPr algn="ctr">
              <a:spcAft>
                <a:spcPts val="600"/>
              </a:spcAft>
            </a:pPr>
            <a:r>
              <a:rPr lang="en-GB" sz="1200" dirty="0">
                <a:solidFill>
                  <a:schemeClr val="bg1"/>
                </a:solidFill>
              </a:rPr>
              <a:t>Ensuring R&amp;D institutions serve the needs of businesses and promoting innovation in places across the UK</a:t>
            </a:r>
          </a:p>
        </p:txBody>
      </p:sp>
      <p:sp>
        <p:nvSpPr>
          <p:cNvPr id="17" name="TextBox 16">
            <a:extLst>
              <a:ext uri="{FF2B5EF4-FFF2-40B4-BE49-F238E27FC236}">
                <a16:creationId xmlns:a16="http://schemas.microsoft.com/office/drawing/2014/main" id="{2A4FEBD7-9B40-4A3A-A343-F0AF210B9334}"/>
              </a:ext>
            </a:extLst>
          </p:cNvPr>
          <p:cNvSpPr txBox="1"/>
          <p:nvPr/>
        </p:nvSpPr>
        <p:spPr>
          <a:xfrm>
            <a:off x="10146485" y="4608726"/>
            <a:ext cx="1753200" cy="1530000"/>
          </a:xfrm>
          <a:prstGeom prst="rect">
            <a:avLst/>
          </a:prstGeom>
          <a:solidFill>
            <a:schemeClr val="accent1">
              <a:lumMod val="75000"/>
            </a:schemeClr>
          </a:solidFill>
          <a:ln>
            <a:solidFill>
              <a:schemeClr val="accent1">
                <a:lumMod val="50000"/>
              </a:schemeClr>
            </a:solidFill>
          </a:ln>
        </p:spPr>
        <p:txBody>
          <a:bodyPr wrap="square" rtlCol="0" anchor="ctr">
            <a:spAutoFit/>
          </a:bodyPr>
          <a:lstStyle/>
          <a:p>
            <a:pPr algn="ctr">
              <a:spcAft>
                <a:spcPts val="600"/>
              </a:spcAft>
            </a:pPr>
            <a:r>
              <a:rPr lang="en-GB" sz="1400" b="1" dirty="0">
                <a:solidFill>
                  <a:schemeClr val="bg1"/>
                </a:solidFill>
              </a:rPr>
              <a:t>Missions and Technologies</a:t>
            </a:r>
          </a:p>
          <a:p>
            <a:pPr algn="ctr">
              <a:spcAft>
                <a:spcPts val="600"/>
              </a:spcAft>
            </a:pPr>
            <a:r>
              <a:rPr lang="en-GB" sz="1200" dirty="0">
                <a:solidFill>
                  <a:schemeClr val="bg1"/>
                </a:solidFill>
              </a:rPr>
              <a:t>Stimulating innovation in technology and missions that will provide the UK with a strategic advantage</a:t>
            </a:r>
          </a:p>
        </p:txBody>
      </p:sp>
      <p:sp>
        <p:nvSpPr>
          <p:cNvPr id="18" name="TextBox 17">
            <a:extLst>
              <a:ext uri="{FF2B5EF4-FFF2-40B4-BE49-F238E27FC236}">
                <a16:creationId xmlns:a16="http://schemas.microsoft.com/office/drawing/2014/main" id="{E6643DC9-31EC-4B02-8014-919FDFF6A150}"/>
              </a:ext>
            </a:extLst>
          </p:cNvPr>
          <p:cNvSpPr txBox="1"/>
          <p:nvPr/>
        </p:nvSpPr>
        <p:spPr>
          <a:xfrm>
            <a:off x="4178300" y="963463"/>
            <a:ext cx="7879939" cy="923330"/>
          </a:xfrm>
          <a:prstGeom prst="rect">
            <a:avLst/>
          </a:prstGeom>
          <a:noFill/>
        </p:spPr>
        <p:txBody>
          <a:bodyPr wrap="square" rtlCol="0">
            <a:spAutoFit/>
          </a:bodyPr>
          <a:lstStyle/>
          <a:p>
            <a:r>
              <a:rPr lang="en-GB" dirty="0"/>
              <a:t>It will do this by boosting private sector investment across the UK, creating the right conditions for businesses to innovate. This is key to achieving our goal of increasing total expenditure of R&amp;D to 2.4% of GDP by 2027.</a:t>
            </a:r>
          </a:p>
        </p:txBody>
      </p:sp>
    </p:spTree>
    <p:extLst>
      <p:ext uri="{BB962C8B-B14F-4D97-AF65-F5344CB8AC3E}">
        <p14:creationId xmlns:p14="http://schemas.microsoft.com/office/powerpoint/2010/main" val="2758421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318065" y="417481"/>
            <a:ext cx="6997135" cy="940214"/>
          </a:xfrm>
        </p:spPr>
        <p:txBody>
          <a:bodyPr>
            <a:normAutofit fontScale="90000"/>
          </a:bodyPr>
          <a:lstStyle/>
          <a:p>
            <a:r>
              <a:rPr lang="en-GB" sz="2500" dirty="0"/>
              <a:t>Innovate UK launched a plan for action to explain how it will deliver the UK Innovation Strategy and its vision to make the UK a global hub for innovation </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5</a:t>
            </a:fld>
            <a:endParaRPr lang="en-GB" dirty="0"/>
          </a:p>
        </p:txBody>
      </p:sp>
      <p:pic>
        <p:nvPicPr>
          <p:cNvPr id="10" name="Picture 9">
            <a:extLst>
              <a:ext uri="{FF2B5EF4-FFF2-40B4-BE49-F238E27FC236}">
                <a16:creationId xmlns:a16="http://schemas.microsoft.com/office/drawing/2014/main" id="{275F74E8-FE68-4232-A96E-14979AC6B425}"/>
              </a:ext>
            </a:extLst>
          </p:cNvPr>
          <p:cNvPicPr>
            <a:picLocks noChangeAspect="1"/>
          </p:cNvPicPr>
          <p:nvPr/>
        </p:nvPicPr>
        <p:blipFill>
          <a:blip r:embed="rId2"/>
          <a:stretch>
            <a:fillRect/>
          </a:stretch>
        </p:blipFill>
        <p:spPr>
          <a:xfrm>
            <a:off x="7668631" y="39719"/>
            <a:ext cx="4523369" cy="6400800"/>
          </a:xfrm>
          <a:prstGeom prst="rect">
            <a:avLst/>
          </a:prstGeom>
        </p:spPr>
      </p:pic>
      <p:pic>
        <p:nvPicPr>
          <p:cNvPr id="12" name="Picture 11">
            <a:extLst>
              <a:ext uri="{FF2B5EF4-FFF2-40B4-BE49-F238E27FC236}">
                <a16:creationId xmlns:a16="http://schemas.microsoft.com/office/drawing/2014/main" id="{EDE10624-05D1-42E9-82BE-91FE1923C368}"/>
              </a:ext>
            </a:extLst>
          </p:cNvPr>
          <p:cNvPicPr>
            <a:picLocks noChangeAspect="1"/>
          </p:cNvPicPr>
          <p:nvPr/>
        </p:nvPicPr>
        <p:blipFill rotWithShape="1">
          <a:blip r:embed="rId3"/>
          <a:srcRect l="2380" r="89528"/>
          <a:stretch/>
        </p:blipFill>
        <p:spPr>
          <a:xfrm>
            <a:off x="127000" y="1680019"/>
            <a:ext cx="749300" cy="4591876"/>
          </a:xfrm>
          <a:prstGeom prst="rect">
            <a:avLst/>
          </a:prstGeom>
        </p:spPr>
      </p:pic>
      <p:pic>
        <p:nvPicPr>
          <p:cNvPr id="14" name="Picture 13">
            <a:extLst>
              <a:ext uri="{FF2B5EF4-FFF2-40B4-BE49-F238E27FC236}">
                <a16:creationId xmlns:a16="http://schemas.microsoft.com/office/drawing/2014/main" id="{9CC7ED7E-B23E-44E9-95E4-70DE98459482}"/>
              </a:ext>
            </a:extLst>
          </p:cNvPr>
          <p:cNvPicPr>
            <a:picLocks noChangeAspect="1"/>
          </p:cNvPicPr>
          <p:nvPr/>
        </p:nvPicPr>
        <p:blipFill>
          <a:blip r:embed="rId4"/>
          <a:stretch>
            <a:fillRect/>
          </a:stretch>
        </p:blipFill>
        <p:spPr>
          <a:xfrm>
            <a:off x="889000" y="1680019"/>
            <a:ext cx="6679116" cy="2127276"/>
          </a:xfrm>
          <a:prstGeom prst="rect">
            <a:avLst/>
          </a:prstGeom>
        </p:spPr>
      </p:pic>
      <p:pic>
        <p:nvPicPr>
          <p:cNvPr id="19" name="Picture 18">
            <a:extLst>
              <a:ext uri="{FF2B5EF4-FFF2-40B4-BE49-F238E27FC236}">
                <a16:creationId xmlns:a16="http://schemas.microsoft.com/office/drawing/2014/main" id="{3EB1D8D5-4AFD-4D29-B28E-F94E86FBD7F9}"/>
              </a:ext>
            </a:extLst>
          </p:cNvPr>
          <p:cNvPicPr>
            <a:picLocks noChangeAspect="1"/>
          </p:cNvPicPr>
          <p:nvPr/>
        </p:nvPicPr>
        <p:blipFill>
          <a:blip r:embed="rId5"/>
          <a:stretch>
            <a:fillRect/>
          </a:stretch>
        </p:blipFill>
        <p:spPr>
          <a:xfrm>
            <a:off x="1041793" y="3950479"/>
            <a:ext cx="6526323" cy="2359517"/>
          </a:xfrm>
          <a:prstGeom prst="rect">
            <a:avLst/>
          </a:prstGeom>
        </p:spPr>
      </p:pic>
      <p:cxnSp>
        <p:nvCxnSpPr>
          <p:cNvPr id="21" name="Straight Connector 20">
            <a:extLst>
              <a:ext uri="{FF2B5EF4-FFF2-40B4-BE49-F238E27FC236}">
                <a16:creationId xmlns:a16="http://schemas.microsoft.com/office/drawing/2014/main" id="{74B392B3-98F7-4979-B252-FFC54784F0DD}"/>
              </a:ext>
            </a:extLst>
          </p:cNvPr>
          <p:cNvCxnSpPr/>
          <p:nvPr/>
        </p:nvCxnSpPr>
        <p:spPr>
          <a:xfrm>
            <a:off x="190500" y="3858095"/>
            <a:ext cx="7188200" cy="0"/>
          </a:xfrm>
          <a:prstGeom prst="line">
            <a:avLst/>
          </a:prstGeom>
          <a:ln w="38100">
            <a:solidFill>
              <a:srgbClr val="B0419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99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388769" y="319452"/>
            <a:ext cx="11358731" cy="940214"/>
          </a:xfrm>
        </p:spPr>
        <p:txBody>
          <a:bodyPr>
            <a:normAutofit fontScale="90000"/>
          </a:bodyPr>
          <a:lstStyle/>
          <a:p>
            <a:r>
              <a:rPr lang="en-GB" b="1" dirty="0"/>
              <a:t>Interlude</a:t>
            </a:r>
            <a:r>
              <a:rPr lang="en-GB" dirty="0"/>
              <a:t> – Spending Review 21 showed the scale of Government’s commitment to R&amp;D. Public spending on R&amp;D is increasing by £5 billion per annum to £20 billion in 2024/25.</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6</a:t>
            </a:fld>
            <a:endParaRPr lang="en-GB" dirty="0"/>
          </a:p>
        </p:txBody>
      </p:sp>
      <p:sp>
        <p:nvSpPr>
          <p:cNvPr id="8" name="TextBox 7">
            <a:extLst>
              <a:ext uri="{FF2B5EF4-FFF2-40B4-BE49-F238E27FC236}">
                <a16:creationId xmlns:a16="http://schemas.microsoft.com/office/drawing/2014/main" id="{050D08FB-33C9-4F14-A57A-1B4168DC1D40}"/>
              </a:ext>
            </a:extLst>
          </p:cNvPr>
          <p:cNvSpPr txBox="1"/>
          <p:nvPr/>
        </p:nvSpPr>
        <p:spPr>
          <a:xfrm>
            <a:off x="388769" y="2004207"/>
            <a:ext cx="6514951" cy="3785652"/>
          </a:xfrm>
          <a:prstGeom prst="rect">
            <a:avLst/>
          </a:prstGeom>
          <a:noFill/>
        </p:spPr>
        <p:txBody>
          <a:bodyPr wrap="square">
            <a:spAutoFit/>
          </a:bodyPr>
          <a:lstStyle/>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Increased funding for core Innovate UK programmes – c. £1bn per year by 2024/25 – over 300m more per annum than 2021/22. </a:t>
            </a:r>
          </a:p>
          <a:p>
            <a:pPr marL="342900" lvl="0" indent="-342900">
              <a:buFont typeface="Symbol" panose="05050102010706020507" pitchFamily="18" charset="2"/>
              <a:buChar char=""/>
            </a:pPr>
            <a:endParaRPr lang="en-GB" sz="24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2400" dirty="0">
                <a:effectLst/>
                <a:latin typeface="Calibri" panose="020F0502020204030204" pitchFamily="34" charset="0"/>
                <a:ea typeface="Times New Roman" panose="02020603050405020304" pitchFamily="18" charset="0"/>
              </a:rPr>
              <a:t>Recommitment to increasing public expenditure on R&amp;D to £22bn – helping to meet 2.4% target.</a:t>
            </a:r>
          </a:p>
          <a:p>
            <a:pPr marL="342900" lvl="0" indent="-342900">
              <a:buFont typeface="Symbol" panose="05050102010706020507" pitchFamily="18" charset="2"/>
              <a:buChar char=""/>
            </a:pPr>
            <a:endParaRPr lang="en-GB" sz="2400" dirty="0">
              <a:effectLst/>
              <a:latin typeface="Calibri" panose="020F0502020204030204" pitchFamily="34" charset="0"/>
              <a:ea typeface="Times New Roman" panose="02020603050405020304" pitchFamily="18" charset="0"/>
            </a:endParaRPr>
          </a:p>
          <a:p>
            <a:pPr marL="342900" lvl="0" indent="-342900">
              <a:buFont typeface="Symbol" panose="05050102010706020507" pitchFamily="18" charset="2"/>
              <a:buChar char=""/>
            </a:pPr>
            <a:r>
              <a:rPr lang="en-GB" sz="2400" dirty="0">
                <a:latin typeface="Calibri" panose="020F0502020204030204" pitchFamily="34" charset="0"/>
                <a:ea typeface="Times New Roman" panose="02020603050405020304" pitchFamily="18" charset="0"/>
              </a:rPr>
              <a:t>Lays a strong foundation for ambition to make the UK a global draw for business and talent and boost private sector investment across the UK.</a:t>
            </a:r>
            <a:endParaRPr lang="en-GB" sz="2400" dirty="0">
              <a:effectLst/>
              <a:latin typeface="Calibri" panose="020F0502020204030204" pitchFamily="34" charset="0"/>
              <a:ea typeface="Times New Roman" panose="02020603050405020304" pitchFamily="18" charset="0"/>
            </a:endParaRPr>
          </a:p>
        </p:txBody>
      </p:sp>
      <p:pic>
        <p:nvPicPr>
          <p:cNvPr id="1026" name="Picture 2" descr="Autumn Budget and Spending Review 2021 - GOV.UK">
            <a:extLst>
              <a:ext uri="{FF2B5EF4-FFF2-40B4-BE49-F238E27FC236}">
                <a16:creationId xmlns:a16="http://schemas.microsoft.com/office/drawing/2014/main" id="{C7AA3C21-D5CD-41A4-AADD-0D8E7A272A5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73" r="6599"/>
          <a:stretch/>
        </p:blipFill>
        <p:spPr bwMode="auto">
          <a:xfrm>
            <a:off x="7254241" y="1977318"/>
            <a:ext cx="4937759" cy="3765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047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4761569" y="260144"/>
            <a:ext cx="7159084" cy="940214"/>
          </a:xfrm>
        </p:spPr>
        <p:txBody>
          <a:bodyPr>
            <a:normAutofit fontScale="90000"/>
          </a:bodyPr>
          <a:lstStyle/>
          <a:p>
            <a:r>
              <a:rPr lang="en-GB" sz="2800" b="1" dirty="0"/>
              <a:t>The Levelling Up White Paper sets out Government’s mission to increase public R&amp;D investment over the next decade</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7</a:t>
            </a:fld>
            <a:endParaRPr lang="en-GB" dirty="0"/>
          </a:p>
        </p:txBody>
      </p:sp>
      <p:pic>
        <p:nvPicPr>
          <p:cNvPr id="9" name="Picture 8">
            <a:extLst>
              <a:ext uri="{FF2B5EF4-FFF2-40B4-BE49-F238E27FC236}">
                <a16:creationId xmlns:a16="http://schemas.microsoft.com/office/drawing/2014/main" id="{EC26F502-8A9B-4AF6-94D7-02893577BC11}"/>
              </a:ext>
            </a:extLst>
          </p:cNvPr>
          <p:cNvPicPr>
            <a:picLocks noChangeAspect="1"/>
          </p:cNvPicPr>
          <p:nvPr/>
        </p:nvPicPr>
        <p:blipFill>
          <a:blip r:embed="rId2"/>
          <a:stretch>
            <a:fillRect/>
          </a:stretch>
        </p:blipFill>
        <p:spPr>
          <a:xfrm>
            <a:off x="-1" y="-2"/>
            <a:ext cx="4501730" cy="6429600"/>
          </a:xfrm>
          <a:prstGeom prst="rect">
            <a:avLst/>
          </a:prstGeom>
        </p:spPr>
      </p:pic>
      <p:sp>
        <p:nvSpPr>
          <p:cNvPr id="10" name="TextBox 9">
            <a:extLst>
              <a:ext uri="{FF2B5EF4-FFF2-40B4-BE49-F238E27FC236}">
                <a16:creationId xmlns:a16="http://schemas.microsoft.com/office/drawing/2014/main" id="{C3C6926E-6AC9-43F1-9DFB-9EB130878366}"/>
              </a:ext>
            </a:extLst>
          </p:cNvPr>
          <p:cNvSpPr txBox="1"/>
          <p:nvPr/>
        </p:nvSpPr>
        <p:spPr>
          <a:xfrm>
            <a:off x="4761568" y="1643118"/>
            <a:ext cx="7159085" cy="1477328"/>
          </a:xfrm>
          <a:prstGeom prst="rect">
            <a:avLst/>
          </a:prstGeom>
          <a:solidFill>
            <a:srgbClr val="FFCC99"/>
          </a:solidFill>
          <a:ln>
            <a:solidFill>
              <a:schemeClr val="tx1"/>
            </a:solidFill>
          </a:ln>
        </p:spPr>
        <p:txBody>
          <a:bodyPr wrap="square" rtlCol="0">
            <a:spAutoFit/>
          </a:bodyPr>
          <a:lstStyle/>
          <a:p>
            <a:r>
              <a:rPr lang="en-GB" i="1" dirty="0"/>
              <a:t>By 2030, </a:t>
            </a:r>
            <a:r>
              <a:rPr lang="en-GB" b="1" i="1" dirty="0"/>
              <a:t>domestic public investment in R&amp;D outside the Greater South East will increase by at least 40%, and over the Spending Review period by at least one third.</a:t>
            </a:r>
            <a:r>
              <a:rPr lang="en-GB" i="1" dirty="0"/>
              <a:t> This additional government funding will seek to </a:t>
            </a:r>
            <a:r>
              <a:rPr lang="en-GB" b="1" i="1" dirty="0"/>
              <a:t>leverage at least twice as much private sector investment </a:t>
            </a:r>
            <a:r>
              <a:rPr lang="en-GB" i="1" dirty="0"/>
              <a:t>over the long term to stimulate innovation and productivity growth.</a:t>
            </a:r>
          </a:p>
        </p:txBody>
      </p:sp>
      <p:sp>
        <p:nvSpPr>
          <p:cNvPr id="12" name="TextBox 11">
            <a:extLst>
              <a:ext uri="{FF2B5EF4-FFF2-40B4-BE49-F238E27FC236}">
                <a16:creationId xmlns:a16="http://schemas.microsoft.com/office/drawing/2014/main" id="{1A4ABADA-71A3-47D4-BEC7-50DC6D32FBB9}"/>
              </a:ext>
            </a:extLst>
          </p:cNvPr>
          <p:cNvSpPr txBox="1"/>
          <p:nvPr/>
        </p:nvSpPr>
        <p:spPr>
          <a:xfrm>
            <a:off x="4761569" y="3355508"/>
            <a:ext cx="7159086" cy="3170099"/>
          </a:xfrm>
          <a:prstGeom prst="rect">
            <a:avLst/>
          </a:prstGeom>
          <a:noFill/>
          <a:ln>
            <a:noFill/>
          </a:ln>
        </p:spPr>
        <p:txBody>
          <a:bodyPr wrap="square" rtlCol="0">
            <a:spAutoFit/>
          </a:bodyPr>
          <a:lstStyle/>
          <a:p>
            <a:pPr marL="216000" indent="-216000">
              <a:buFont typeface="Arial" panose="020B0604020202020204" pitchFamily="34" charset="0"/>
              <a:buChar char="•"/>
            </a:pPr>
            <a:r>
              <a:rPr lang="en-GB" sz="2000" dirty="0"/>
              <a:t>R&amp;D is key to accumulating capital, generating business innovation and improving productivity. R&amp;D-rich economies, both nationally and sub-nationally, are more prosperous in the long-run.</a:t>
            </a:r>
          </a:p>
          <a:p>
            <a:endParaRPr lang="en-GB" sz="2000" dirty="0"/>
          </a:p>
          <a:p>
            <a:pPr marL="216000" indent="-216000">
              <a:buFont typeface="Arial" panose="020B0604020202020204" pitchFamily="34" charset="0"/>
              <a:buChar char="•"/>
            </a:pPr>
            <a:r>
              <a:rPr lang="en-GB" sz="2000" dirty="0"/>
              <a:t>Gross R&amp;D spending is currently unevenly distributed across the UK, with 54% taking place in London, the South East and the East of England. A share that has been rising over the last five years.</a:t>
            </a:r>
          </a:p>
          <a:p>
            <a:pPr marL="216000" indent="-2160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48802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476CC0-B67A-4952-9886-C2B74E71CA4C}"/>
              </a:ext>
            </a:extLst>
          </p:cNvPr>
          <p:cNvSpPr/>
          <p:nvPr/>
        </p:nvSpPr>
        <p:spPr>
          <a:xfrm>
            <a:off x="5765800" y="1580464"/>
            <a:ext cx="6286500" cy="46044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a:xfrm>
            <a:off x="5988154" y="1939169"/>
            <a:ext cx="5864600" cy="940214"/>
          </a:xfrm>
          <a:noFill/>
        </p:spPr>
        <p:txBody>
          <a:bodyPr>
            <a:noAutofit/>
          </a:bodyPr>
          <a:lstStyle/>
          <a:p>
            <a:r>
              <a:rPr lang="en-GB" sz="2000" b="1" dirty="0">
                <a:solidFill>
                  <a:schemeClr val="bg1"/>
                </a:solidFill>
              </a:rPr>
              <a:t>The LUWP also signals the importance of later-stage R&amp;D – such as the increase in Innovate UK's budget – in making a tangible difference in places</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8</a:t>
            </a:fld>
            <a:endParaRPr lang="en-GB" dirty="0"/>
          </a:p>
        </p:txBody>
      </p:sp>
      <p:sp>
        <p:nvSpPr>
          <p:cNvPr id="7" name="TextBox 6">
            <a:extLst>
              <a:ext uri="{FF2B5EF4-FFF2-40B4-BE49-F238E27FC236}">
                <a16:creationId xmlns:a16="http://schemas.microsoft.com/office/drawing/2014/main" id="{A93416FA-AA15-47A0-A69A-7C98AF6DEA12}"/>
              </a:ext>
            </a:extLst>
          </p:cNvPr>
          <p:cNvSpPr txBox="1"/>
          <p:nvPr/>
        </p:nvSpPr>
        <p:spPr>
          <a:xfrm>
            <a:off x="300158" y="4096928"/>
            <a:ext cx="5261449" cy="1200329"/>
          </a:xfrm>
          <a:prstGeom prst="rect">
            <a:avLst/>
          </a:prstGeom>
          <a:noFill/>
          <a:ln w="38100">
            <a:solidFill>
              <a:schemeClr val="accent1"/>
            </a:solidFill>
          </a:ln>
        </p:spPr>
        <p:txBody>
          <a:bodyPr wrap="square" rtlCol="0">
            <a:spAutoFit/>
          </a:bodyPr>
          <a:lstStyle/>
          <a:p>
            <a:r>
              <a:rPr lang="en-GB" b="1" dirty="0"/>
              <a:t>Collaboration to increase share of regional funding: </a:t>
            </a:r>
            <a:r>
              <a:rPr lang="en-GB" dirty="0"/>
              <a:t>Support the growth of R&amp;D hotspots across the UK, including collaboration between national funders, local leaders, private sector and research institutions.</a:t>
            </a:r>
          </a:p>
        </p:txBody>
      </p:sp>
      <p:sp>
        <p:nvSpPr>
          <p:cNvPr id="8" name="TextBox 7">
            <a:extLst>
              <a:ext uri="{FF2B5EF4-FFF2-40B4-BE49-F238E27FC236}">
                <a16:creationId xmlns:a16="http://schemas.microsoft.com/office/drawing/2014/main" id="{797972AB-9A44-4F29-B26F-BCD721802A73}"/>
              </a:ext>
            </a:extLst>
          </p:cNvPr>
          <p:cNvSpPr txBox="1"/>
          <p:nvPr/>
        </p:nvSpPr>
        <p:spPr>
          <a:xfrm>
            <a:off x="5988146" y="3144790"/>
            <a:ext cx="5864608" cy="1200329"/>
          </a:xfrm>
          <a:prstGeom prst="rect">
            <a:avLst/>
          </a:prstGeom>
          <a:solidFill>
            <a:schemeClr val="bg1"/>
          </a:solidFill>
          <a:ln w="38100">
            <a:solidFill>
              <a:schemeClr val="accent1"/>
            </a:solidFill>
          </a:ln>
        </p:spPr>
        <p:txBody>
          <a:bodyPr wrap="square" rtlCol="0">
            <a:spAutoFit/>
          </a:bodyPr>
          <a:lstStyle/>
          <a:p>
            <a:r>
              <a:rPr lang="en-GB" dirty="0"/>
              <a:t>Greater focus on innovation alongside research - </a:t>
            </a:r>
            <a:r>
              <a:rPr lang="en-GB" b="1" dirty="0"/>
              <a:t>36% real-terms increase for Innovate UK annual core funding between 2021-22 and 2024-25</a:t>
            </a:r>
            <a:r>
              <a:rPr lang="en-GB" dirty="0"/>
              <a:t>, amounting to a cash total of at least £2.5bn over the SR21 period.</a:t>
            </a:r>
            <a:endParaRPr lang="en-GB" i="1" dirty="0"/>
          </a:p>
        </p:txBody>
      </p:sp>
      <p:sp>
        <p:nvSpPr>
          <p:cNvPr id="9" name="TextBox 8">
            <a:extLst>
              <a:ext uri="{FF2B5EF4-FFF2-40B4-BE49-F238E27FC236}">
                <a16:creationId xmlns:a16="http://schemas.microsoft.com/office/drawing/2014/main" id="{2D09BE11-7C6F-4DE9-B6A2-B0A0AB547186}"/>
              </a:ext>
            </a:extLst>
          </p:cNvPr>
          <p:cNvSpPr txBox="1"/>
          <p:nvPr/>
        </p:nvSpPr>
        <p:spPr>
          <a:xfrm>
            <a:off x="304802" y="5485705"/>
            <a:ext cx="5261447" cy="646331"/>
          </a:xfrm>
          <a:prstGeom prst="rect">
            <a:avLst/>
          </a:prstGeom>
          <a:noFill/>
          <a:ln w="38100">
            <a:solidFill>
              <a:schemeClr val="accent1"/>
            </a:solidFill>
          </a:ln>
        </p:spPr>
        <p:txBody>
          <a:bodyPr wrap="square" rtlCol="0">
            <a:spAutoFit/>
          </a:bodyPr>
          <a:lstStyle/>
          <a:p>
            <a:r>
              <a:rPr lang="en-GB" b="1" dirty="0"/>
              <a:t>Sub-national data on R&amp;D spending </a:t>
            </a:r>
            <a:r>
              <a:rPr lang="en-GB" dirty="0"/>
              <a:t>– ONS, GO-Science, Spatial Data Unit</a:t>
            </a:r>
          </a:p>
        </p:txBody>
      </p:sp>
      <p:sp>
        <p:nvSpPr>
          <p:cNvPr id="10" name="TextBox 9">
            <a:extLst>
              <a:ext uri="{FF2B5EF4-FFF2-40B4-BE49-F238E27FC236}">
                <a16:creationId xmlns:a16="http://schemas.microsoft.com/office/drawing/2014/main" id="{7075AE16-AD21-4FF6-8526-7217943EA0D7}"/>
              </a:ext>
            </a:extLst>
          </p:cNvPr>
          <p:cNvSpPr txBox="1"/>
          <p:nvPr/>
        </p:nvSpPr>
        <p:spPr>
          <a:xfrm>
            <a:off x="309440" y="1580464"/>
            <a:ext cx="5252165" cy="1200329"/>
          </a:xfrm>
          <a:prstGeom prst="rect">
            <a:avLst/>
          </a:prstGeom>
          <a:noFill/>
          <a:ln w="38100">
            <a:solidFill>
              <a:schemeClr val="accent1"/>
            </a:solidFill>
          </a:ln>
        </p:spPr>
        <p:txBody>
          <a:bodyPr wrap="square" rtlCol="0">
            <a:spAutoFit/>
          </a:bodyPr>
          <a:lstStyle/>
          <a:p>
            <a:r>
              <a:rPr lang="en-GB" b="1" dirty="0"/>
              <a:t>BEIS R&amp;D settlement </a:t>
            </a:r>
            <a:r>
              <a:rPr lang="en-GB" dirty="0"/>
              <a:t>– aim to invest at least 55% of its R&amp;D funding outside of the GSE by 2024/25.</a:t>
            </a:r>
            <a:r>
              <a:rPr lang="en-GB" sz="1800" dirty="0">
                <a:effectLst/>
                <a:latin typeface="Calibri" panose="020F0502020204030204" pitchFamily="34" charset="0"/>
              </a:rPr>
              <a:t> Key is we want it to drive change across the </a:t>
            </a:r>
            <a:r>
              <a:rPr lang="en-GB" sz="1800" i="1" dirty="0">
                <a:effectLst/>
                <a:latin typeface="Calibri" panose="020F0502020204030204" pitchFamily="34" charset="0"/>
              </a:rPr>
              <a:t>whole </a:t>
            </a:r>
            <a:r>
              <a:rPr lang="en-GB" sz="1800" dirty="0">
                <a:effectLst/>
                <a:latin typeface="Calibri" panose="020F0502020204030204" pitchFamily="34" charset="0"/>
              </a:rPr>
              <a:t>organisation.</a:t>
            </a:r>
            <a:endParaRPr lang="en-GB" i="1" dirty="0"/>
          </a:p>
        </p:txBody>
      </p:sp>
      <p:sp>
        <p:nvSpPr>
          <p:cNvPr id="11" name="TextBox 10">
            <a:extLst>
              <a:ext uri="{FF2B5EF4-FFF2-40B4-BE49-F238E27FC236}">
                <a16:creationId xmlns:a16="http://schemas.microsoft.com/office/drawing/2014/main" id="{FD766C37-CE27-4936-A509-B8681704DD84}"/>
              </a:ext>
            </a:extLst>
          </p:cNvPr>
          <p:cNvSpPr txBox="1"/>
          <p:nvPr/>
        </p:nvSpPr>
        <p:spPr>
          <a:xfrm>
            <a:off x="5988159" y="5319314"/>
            <a:ext cx="5864605" cy="646331"/>
          </a:xfrm>
          <a:prstGeom prst="rect">
            <a:avLst/>
          </a:prstGeom>
          <a:solidFill>
            <a:schemeClr val="bg1"/>
          </a:solidFill>
          <a:ln w="38100">
            <a:solidFill>
              <a:schemeClr val="accent1"/>
            </a:solidFill>
          </a:ln>
        </p:spPr>
        <p:txBody>
          <a:bodyPr wrap="square" rtlCol="0">
            <a:spAutoFit/>
          </a:bodyPr>
          <a:lstStyle/>
          <a:p>
            <a:r>
              <a:rPr lang="en-GB" dirty="0"/>
              <a:t>Local leadership - </a:t>
            </a:r>
            <a:r>
              <a:rPr lang="en-GB" b="1" dirty="0"/>
              <a:t>Innovation Accelerator pilots </a:t>
            </a:r>
            <a:r>
              <a:rPr lang="en-GB" dirty="0"/>
              <a:t>in Greater Manchester, Glasgow and West Midlands</a:t>
            </a:r>
            <a:endParaRPr lang="en-GB" i="1" dirty="0"/>
          </a:p>
        </p:txBody>
      </p:sp>
      <p:sp>
        <p:nvSpPr>
          <p:cNvPr id="16" name="TextBox 15">
            <a:extLst>
              <a:ext uri="{FF2B5EF4-FFF2-40B4-BE49-F238E27FC236}">
                <a16:creationId xmlns:a16="http://schemas.microsoft.com/office/drawing/2014/main" id="{5502021A-EE14-4DF6-A951-39762BD072BE}"/>
              </a:ext>
            </a:extLst>
          </p:cNvPr>
          <p:cNvSpPr txBox="1"/>
          <p:nvPr/>
        </p:nvSpPr>
        <p:spPr>
          <a:xfrm>
            <a:off x="5988159" y="4511486"/>
            <a:ext cx="5864595" cy="646331"/>
          </a:xfrm>
          <a:prstGeom prst="rect">
            <a:avLst/>
          </a:prstGeom>
          <a:solidFill>
            <a:schemeClr val="bg1"/>
          </a:solidFill>
          <a:ln w="38100">
            <a:solidFill>
              <a:schemeClr val="accent1"/>
            </a:solidFill>
          </a:ln>
        </p:spPr>
        <p:txBody>
          <a:bodyPr wrap="square" rtlCol="0">
            <a:spAutoFit/>
          </a:bodyPr>
          <a:lstStyle/>
          <a:p>
            <a:r>
              <a:rPr lang="en-GB" b="1" dirty="0"/>
              <a:t>Factor Levelling Up </a:t>
            </a:r>
            <a:r>
              <a:rPr lang="en-GB" dirty="0"/>
              <a:t>into investment decisions for R&amp;D infrastructure and facilities </a:t>
            </a:r>
            <a:endParaRPr lang="en-GB" i="1" dirty="0"/>
          </a:p>
        </p:txBody>
      </p:sp>
      <p:sp>
        <p:nvSpPr>
          <p:cNvPr id="17" name="TextBox 16">
            <a:extLst>
              <a:ext uri="{FF2B5EF4-FFF2-40B4-BE49-F238E27FC236}">
                <a16:creationId xmlns:a16="http://schemas.microsoft.com/office/drawing/2014/main" id="{0B61E5B0-F046-46A4-8AB5-36D481B8148D}"/>
              </a:ext>
            </a:extLst>
          </p:cNvPr>
          <p:cNvSpPr txBox="1"/>
          <p:nvPr/>
        </p:nvSpPr>
        <p:spPr>
          <a:xfrm>
            <a:off x="300158" y="2967335"/>
            <a:ext cx="5261447" cy="923330"/>
          </a:xfrm>
          <a:prstGeom prst="rect">
            <a:avLst/>
          </a:prstGeom>
          <a:noFill/>
          <a:ln w="38100">
            <a:solidFill>
              <a:schemeClr val="accent1"/>
            </a:solidFill>
          </a:ln>
        </p:spPr>
        <p:txBody>
          <a:bodyPr wrap="square" rtlCol="0">
            <a:spAutoFit/>
          </a:bodyPr>
          <a:lstStyle/>
          <a:p>
            <a:r>
              <a:rPr lang="en-GB" b="1" dirty="0"/>
              <a:t>Give UKRI a new organisational objective </a:t>
            </a:r>
            <a:r>
              <a:rPr lang="en-GB" dirty="0"/>
              <a:t>to ‘deliver economic, social and cultural benefits from research and innovation to all of our citizens’</a:t>
            </a:r>
            <a:endParaRPr lang="en-GB" i="1" dirty="0"/>
          </a:p>
        </p:txBody>
      </p:sp>
      <p:sp>
        <p:nvSpPr>
          <p:cNvPr id="22" name="Title 1">
            <a:extLst>
              <a:ext uri="{FF2B5EF4-FFF2-40B4-BE49-F238E27FC236}">
                <a16:creationId xmlns:a16="http://schemas.microsoft.com/office/drawing/2014/main" id="{6EAF9484-A888-4D00-BAF6-F76752DF1EBA}"/>
              </a:ext>
            </a:extLst>
          </p:cNvPr>
          <p:cNvSpPr txBox="1">
            <a:spLocks/>
          </p:cNvSpPr>
          <p:nvPr/>
        </p:nvSpPr>
        <p:spPr>
          <a:xfrm>
            <a:off x="180221" y="337049"/>
            <a:ext cx="11615850" cy="940214"/>
          </a:xfrm>
          <a:prstGeom prst="rect">
            <a:avLst/>
          </a:prstGeom>
        </p:spPr>
        <p:txBody>
          <a:bodyPr vert="horz" lIns="91440" tIns="45720" rIns="91440" bIns="45720" rtlCol="0" anchor="t">
            <a:normAutofit fontScale="90000" lnSpcReduction="20000"/>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r>
              <a:rPr lang="en-GB" sz="2800" b="1" dirty="0"/>
              <a:t>The LUWP includes a number of commitments towards the 2030 R&amp;D target, supporting the Innovation Strategy’s approach to ‘unleashing private investment across the UK</a:t>
            </a:r>
          </a:p>
        </p:txBody>
      </p:sp>
    </p:spTree>
    <p:extLst>
      <p:ext uri="{BB962C8B-B14F-4D97-AF65-F5344CB8AC3E}">
        <p14:creationId xmlns:p14="http://schemas.microsoft.com/office/powerpoint/2010/main" val="4252374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B9D3A-4EF8-4EA6-8186-720429627391}"/>
              </a:ext>
            </a:extLst>
          </p:cNvPr>
          <p:cNvSpPr>
            <a:spLocks noGrp="1"/>
          </p:cNvSpPr>
          <p:nvPr>
            <p:ph type="title"/>
          </p:nvPr>
        </p:nvSpPr>
        <p:spPr/>
        <p:txBody>
          <a:bodyPr>
            <a:normAutofit fontScale="90000"/>
          </a:bodyPr>
          <a:lstStyle/>
          <a:p>
            <a:r>
              <a:rPr lang="en-GB" b="1" dirty="0"/>
              <a:t>Innovation commitments in the Levelling Up White Paper aren’t just from BEIS and UKRI</a:t>
            </a:r>
          </a:p>
        </p:txBody>
      </p:sp>
      <p:sp>
        <p:nvSpPr>
          <p:cNvPr id="4" name="Footer Placeholder 3">
            <a:extLst>
              <a:ext uri="{FF2B5EF4-FFF2-40B4-BE49-F238E27FC236}">
                <a16:creationId xmlns:a16="http://schemas.microsoft.com/office/drawing/2014/main" id="{652D3830-DEB0-4A40-83D5-B9926F629395}"/>
              </a:ext>
            </a:extLst>
          </p:cNvPr>
          <p:cNvSpPr>
            <a:spLocks noGrp="1"/>
          </p:cNvSpPr>
          <p:nvPr>
            <p:ph type="ftr" sz="quarter" idx="11"/>
          </p:nvPr>
        </p:nvSpPr>
        <p:spPr/>
        <p:txBody>
          <a:bodyPr/>
          <a:lstStyle/>
          <a:p>
            <a:r>
              <a:rPr lang="en-GB" dirty="0"/>
              <a:t>OFFICIAL</a:t>
            </a:r>
          </a:p>
        </p:txBody>
      </p:sp>
      <p:sp>
        <p:nvSpPr>
          <p:cNvPr id="5" name="Slide Number Placeholder 4">
            <a:extLst>
              <a:ext uri="{FF2B5EF4-FFF2-40B4-BE49-F238E27FC236}">
                <a16:creationId xmlns:a16="http://schemas.microsoft.com/office/drawing/2014/main" id="{B0BBC575-752F-46CC-8B9C-2B6D03B56CF3}"/>
              </a:ext>
            </a:extLst>
          </p:cNvPr>
          <p:cNvSpPr>
            <a:spLocks noGrp="1"/>
          </p:cNvSpPr>
          <p:nvPr>
            <p:ph type="sldNum" sz="quarter" idx="12"/>
          </p:nvPr>
        </p:nvSpPr>
        <p:spPr/>
        <p:txBody>
          <a:bodyPr/>
          <a:lstStyle/>
          <a:p>
            <a:fld id="{95635D7C-738E-4A86-8897-2B3B99808D4B}" type="slidenum">
              <a:rPr lang="en-GB" smtClean="0"/>
              <a:pPr/>
              <a:t>9</a:t>
            </a:fld>
            <a:endParaRPr lang="en-GB" dirty="0"/>
          </a:p>
        </p:txBody>
      </p:sp>
      <p:sp>
        <p:nvSpPr>
          <p:cNvPr id="8" name="Title 1">
            <a:extLst>
              <a:ext uri="{FF2B5EF4-FFF2-40B4-BE49-F238E27FC236}">
                <a16:creationId xmlns:a16="http://schemas.microsoft.com/office/drawing/2014/main" id="{772064EA-D3D5-4C54-98F1-D614F995275D}"/>
              </a:ext>
            </a:extLst>
          </p:cNvPr>
          <p:cNvSpPr txBox="1">
            <a:spLocks/>
          </p:cNvSpPr>
          <p:nvPr/>
        </p:nvSpPr>
        <p:spPr>
          <a:xfrm>
            <a:off x="802668" y="1656803"/>
            <a:ext cx="2520000" cy="4333254"/>
          </a:xfrm>
          <a:prstGeom prst="rect">
            <a:avLst/>
          </a:prstGeom>
          <a:ln w="19050">
            <a:solidFill>
              <a:schemeClr val="accent6">
                <a:lumMod val="75000"/>
              </a:schemeClr>
            </a:solidFill>
          </a:ln>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pPr algn="ctr"/>
            <a:r>
              <a:rPr lang="en-GB" b="1" dirty="0"/>
              <a:t>Defra</a:t>
            </a:r>
          </a:p>
          <a:p>
            <a:pPr marL="285750" indent="-28575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Will spend £75m on Net Zero-related R&amp;D in Defra sectors over the next three years</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Will spend £140m over three years to scale up </a:t>
            </a:r>
            <a:r>
              <a:rPr lang="en-GB" sz="1400" b="1" dirty="0"/>
              <a:t>Natural Capital and Ecosystem Assessment</a:t>
            </a:r>
            <a:r>
              <a:rPr lang="en-GB" sz="1400" dirty="0"/>
              <a:t>, in addition to the current Farming Innovation Programme</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Up to £24m will be spent on the science and innovation pillar of the </a:t>
            </a:r>
            <a:r>
              <a:rPr lang="en-GB" sz="1400" b="1" dirty="0"/>
              <a:t>UK Seafood Fund</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endParaRPr lang="en-GB" sz="1400" dirty="0"/>
          </a:p>
          <a:p>
            <a:pPr algn="ctr"/>
            <a:endParaRPr lang="en-GB" sz="1600" dirty="0"/>
          </a:p>
          <a:p>
            <a:pPr algn="ctr"/>
            <a:endParaRPr lang="en-GB" sz="1600" dirty="0"/>
          </a:p>
        </p:txBody>
      </p:sp>
      <p:sp>
        <p:nvSpPr>
          <p:cNvPr id="12" name="Title 1">
            <a:extLst>
              <a:ext uri="{FF2B5EF4-FFF2-40B4-BE49-F238E27FC236}">
                <a16:creationId xmlns:a16="http://schemas.microsoft.com/office/drawing/2014/main" id="{7A9CC043-06F8-45DE-947A-16FAE720DC7D}"/>
              </a:ext>
            </a:extLst>
          </p:cNvPr>
          <p:cNvSpPr txBox="1">
            <a:spLocks/>
          </p:cNvSpPr>
          <p:nvPr/>
        </p:nvSpPr>
        <p:spPr>
          <a:xfrm>
            <a:off x="3576000" y="1656803"/>
            <a:ext cx="2520000" cy="4333254"/>
          </a:xfrm>
          <a:prstGeom prst="rect">
            <a:avLst/>
          </a:prstGeom>
          <a:ln w="19050">
            <a:solidFill>
              <a:srgbClr val="C00000"/>
            </a:solidFill>
          </a:ln>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pPr algn="ctr"/>
            <a:r>
              <a:rPr lang="en-GB" b="1" dirty="0"/>
              <a:t>DfT</a:t>
            </a:r>
          </a:p>
          <a:p>
            <a:pPr marL="457200" indent="-4572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Will harness its £299m R&amp;D settlement for </a:t>
            </a:r>
            <a:r>
              <a:rPr lang="en-GB" sz="1400" b="1" dirty="0"/>
              <a:t>decarbonising transport to trial zero-emissions road freight</a:t>
            </a:r>
            <a:r>
              <a:rPr lang="en-GB" sz="1400" dirty="0"/>
              <a:t>, </a:t>
            </a:r>
            <a:r>
              <a:rPr lang="en-GB" sz="1400" b="1" dirty="0"/>
              <a:t>invest in maritime emissions reductions around major ports</a:t>
            </a:r>
            <a:r>
              <a:rPr lang="en-GB" sz="1400" dirty="0"/>
              <a:t> and </a:t>
            </a:r>
            <a:r>
              <a:rPr lang="en-GB" sz="1400" b="1" dirty="0"/>
              <a:t>leverage private investment into decarbonise transport schemes</a:t>
            </a:r>
          </a:p>
          <a:p>
            <a:pPr marL="180000" indent="-144000">
              <a:buFont typeface="Arial" panose="020B0604020202020204" pitchFamily="34" charset="0"/>
              <a:buChar char="•"/>
            </a:pPr>
            <a:endParaRPr lang="en-GB" sz="1400" b="1" dirty="0"/>
          </a:p>
          <a:p>
            <a:pPr marL="180000" indent="-144000">
              <a:buFont typeface="Arial" panose="020B0604020202020204" pitchFamily="34" charset="0"/>
              <a:buChar char="•"/>
            </a:pPr>
            <a:r>
              <a:rPr lang="en-GB" sz="1400" dirty="0"/>
              <a:t>This investment will grow R&amp;D strengths across all parts of the UK</a:t>
            </a:r>
          </a:p>
          <a:p>
            <a:pPr marL="180000" indent="-14400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13" name="Title 1">
            <a:extLst>
              <a:ext uri="{FF2B5EF4-FFF2-40B4-BE49-F238E27FC236}">
                <a16:creationId xmlns:a16="http://schemas.microsoft.com/office/drawing/2014/main" id="{0263FA5D-A8FB-403A-8237-B43AADBA8530}"/>
              </a:ext>
            </a:extLst>
          </p:cNvPr>
          <p:cNvSpPr txBox="1">
            <a:spLocks/>
          </p:cNvSpPr>
          <p:nvPr/>
        </p:nvSpPr>
        <p:spPr>
          <a:xfrm>
            <a:off x="6349332" y="1656803"/>
            <a:ext cx="2520000" cy="4333254"/>
          </a:xfrm>
          <a:prstGeom prst="rect">
            <a:avLst/>
          </a:prstGeom>
          <a:ln w="19050">
            <a:solidFill>
              <a:schemeClr val="accent1"/>
            </a:solidFill>
          </a:ln>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pPr algn="ctr"/>
            <a:r>
              <a:rPr lang="en-GB" b="1" dirty="0"/>
              <a:t>DHSC</a:t>
            </a:r>
          </a:p>
          <a:p>
            <a:pPr algn="ctr">
              <a:spcAft>
                <a:spcPts val="600"/>
              </a:spcAft>
            </a:pPr>
            <a:endParaRPr lang="en-GB" sz="1400" dirty="0"/>
          </a:p>
          <a:p>
            <a:pPr marL="180000" indent="-144000">
              <a:buFont typeface="Arial" panose="020B0604020202020204" pitchFamily="34" charset="0"/>
              <a:buChar char="•"/>
            </a:pPr>
            <a:r>
              <a:rPr lang="en-GB" sz="1400" b="1" dirty="0"/>
              <a:t>National Institute for Health Research </a:t>
            </a:r>
            <a:r>
              <a:rPr lang="en-GB" sz="1400" dirty="0"/>
              <a:t>will bring clinical and applied research to under-served areas</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New contractual period for </a:t>
            </a:r>
            <a:r>
              <a:rPr lang="en-GB" sz="1400" b="1" dirty="0"/>
              <a:t>NIHR Biomedical Research </a:t>
            </a:r>
            <a:r>
              <a:rPr lang="en-GB" sz="1400" dirty="0"/>
              <a:t>centres to see increased levels of non-Golden Triangle investment</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Review the NIHR Clinical Research Network funding formula</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Commit that at least 50% of new</a:t>
            </a:r>
            <a:r>
              <a:rPr lang="en-GB" sz="1400" b="1" dirty="0"/>
              <a:t> NIHR Clinical Research Facility funding </a:t>
            </a:r>
            <a:r>
              <a:rPr lang="en-GB" sz="1400" dirty="0"/>
              <a:t>(up from 45%) goes to NHS organisations outside Golden Triangle</a:t>
            </a:r>
          </a:p>
          <a:p>
            <a:pPr marL="285750" indent="-285750">
              <a:buFont typeface="Arial" panose="020B0604020202020204" pitchFamily="34" charset="0"/>
              <a:buChar char="•"/>
            </a:pPr>
            <a:endParaRPr lang="en-GB" sz="1600" dirty="0"/>
          </a:p>
        </p:txBody>
      </p:sp>
      <p:sp>
        <p:nvSpPr>
          <p:cNvPr id="14" name="Title 1">
            <a:extLst>
              <a:ext uri="{FF2B5EF4-FFF2-40B4-BE49-F238E27FC236}">
                <a16:creationId xmlns:a16="http://schemas.microsoft.com/office/drawing/2014/main" id="{F67A29E9-2B51-4B81-8CBF-E88C69A94447}"/>
              </a:ext>
            </a:extLst>
          </p:cNvPr>
          <p:cNvSpPr txBox="1">
            <a:spLocks/>
          </p:cNvSpPr>
          <p:nvPr/>
        </p:nvSpPr>
        <p:spPr>
          <a:xfrm>
            <a:off x="9122664" y="1656803"/>
            <a:ext cx="2520000" cy="4333254"/>
          </a:xfrm>
          <a:prstGeom prst="rect">
            <a:avLst/>
          </a:prstGeom>
          <a:ln w="19050">
            <a:solidFill>
              <a:schemeClr val="accent4">
                <a:lumMod val="75000"/>
              </a:schemeClr>
            </a:solidFill>
          </a:ln>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3400" kern="1200">
                <a:solidFill>
                  <a:schemeClr val="tx1"/>
                </a:solidFill>
                <a:latin typeface="+mn-lt"/>
                <a:ea typeface="+mj-ea"/>
                <a:cs typeface="+mj-cs"/>
              </a:defRPr>
            </a:lvl1pPr>
          </a:lstStyle>
          <a:p>
            <a:pPr algn="ctr"/>
            <a:r>
              <a:rPr lang="en-GB" b="1" dirty="0"/>
              <a:t>MOD</a:t>
            </a:r>
          </a:p>
          <a:p>
            <a:pPr marL="285750" indent="-285750" algn="ctr">
              <a:spcAft>
                <a:spcPts val="600"/>
              </a:spcAft>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Continue to increase spending outside GSE, including through implementation of </a:t>
            </a:r>
            <a:r>
              <a:rPr lang="en-GB" sz="1400" b="1" dirty="0"/>
              <a:t>Defence and Security Industrial Strategy</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Expand regional footprint of </a:t>
            </a:r>
            <a:r>
              <a:rPr lang="en-GB" sz="1400" b="1" dirty="0"/>
              <a:t>Defence Science &amp; Technology Laboratory</a:t>
            </a:r>
            <a:r>
              <a:rPr lang="en-GB" sz="1400" dirty="0"/>
              <a:t>, including a Science &amp; Technology Experimentation Hub in Newcastle in 2022</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Increase geographic diversity of </a:t>
            </a:r>
            <a:r>
              <a:rPr lang="en-GB" sz="1400" b="1" dirty="0"/>
              <a:t>Extra Mural Research</a:t>
            </a:r>
          </a:p>
          <a:p>
            <a:pPr marL="180000" indent="-144000">
              <a:buFont typeface="Arial" panose="020B0604020202020204" pitchFamily="34" charset="0"/>
              <a:buChar char="•"/>
            </a:pPr>
            <a:endParaRPr lang="en-GB" sz="1400" dirty="0"/>
          </a:p>
          <a:p>
            <a:pPr marL="180000" indent="-144000">
              <a:buFont typeface="Arial" panose="020B0604020202020204" pitchFamily="34" charset="0"/>
              <a:buChar char="•"/>
            </a:pPr>
            <a:r>
              <a:rPr lang="en-GB" sz="1400" dirty="0"/>
              <a:t>The </a:t>
            </a:r>
            <a:r>
              <a:rPr lang="en-GB" sz="1400" b="1" dirty="0"/>
              <a:t>Defence and Security Accelerator </a:t>
            </a:r>
            <a:r>
              <a:rPr lang="en-GB" sz="1400" dirty="0"/>
              <a:t>will use a £3.1m Regional Partnerships Fund to target regional innovators</a:t>
            </a:r>
          </a:p>
        </p:txBody>
      </p:sp>
    </p:spTree>
    <p:extLst>
      <p:ext uri="{BB962C8B-B14F-4D97-AF65-F5344CB8AC3E}">
        <p14:creationId xmlns:p14="http://schemas.microsoft.com/office/powerpoint/2010/main" val="3745827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37120EC06DC7C4691FEB39397973F9B" ma:contentTypeVersion="11" ma:contentTypeDescription="Create a new document." ma:contentTypeScope="" ma:versionID="bec3e57a7138e8eff7ac876a25ad0311">
  <xsd:schema xmlns:xsd="http://www.w3.org/2001/XMLSchema" xmlns:xs="http://www.w3.org/2001/XMLSchema" xmlns:p="http://schemas.microsoft.com/office/2006/metadata/properties" xmlns:ns3="af187c51-3b67-4fde-8519-4fb366384369" xmlns:ns4="ce10429e-f33a-4611-9037-76058c093772" targetNamespace="http://schemas.microsoft.com/office/2006/metadata/properties" ma:root="true" ma:fieldsID="d3bf6271131f2c0b19d0711cc3bd97d8" ns3:_="" ns4:_="">
    <xsd:import namespace="af187c51-3b67-4fde-8519-4fb366384369"/>
    <xsd:import namespace="ce10429e-f33a-4611-9037-76058c0937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87c51-3b67-4fde-8519-4fb36638436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10429e-f33a-4611-9037-76058c0937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30BE6D-3DE0-40F1-95CB-1C981E5E1819}">
  <ds:schemaRefs>
    <ds:schemaRef ds:uri="http://schemas.microsoft.com/sharepoint/v3/contenttype/forms"/>
  </ds:schemaRefs>
</ds:datastoreItem>
</file>

<file path=customXml/itemProps2.xml><?xml version="1.0" encoding="utf-8"?>
<ds:datastoreItem xmlns:ds="http://schemas.openxmlformats.org/officeDocument/2006/customXml" ds:itemID="{FCC8CCA3-C5C6-4F69-BD76-A80125B96A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187c51-3b67-4fde-8519-4fb366384369"/>
    <ds:schemaRef ds:uri="ce10429e-f33a-4611-9037-76058c0937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71783C-C4C6-463B-86CA-2C0B1F8B2F39}">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5868</TotalTime>
  <Words>1476</Words>
  <Application>Microsoft Office PowerPoint</Application>
  <PresentationFormat>Widescreen</PresentationFormat>
  <Paragraphs>138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Symbol</vt:lpstr>
      <vt:lpstr>Office Theme</vt:lpstr>
      <vt:lpstr>Cumbria Innovation Workshop</vt:lpstr>
      <vt:lpstr>Government has published several strategies over the past year setting the direction of travel of R&amp;D and innovation policy</vt:lpstr>
      <vt:lpstr>The Plan for Growth </vt:lpstr>
      <vt:lpstr>The UK Innovation Strategy sets out Government’s vision to make the UK a global hub for innovation by 2035 </vt:lpstr>
      <vt:lpstr>Innovate UK launched a plan for action to explain how it will deliver the UK Innovation Strategy and its vision to make the UK a global hub for innovation </vt:lpstr>
      <vt:lpstr>Interlude – Spending Review 21 showed the scale of Government’s commitment to R&amp;D. Public spending on R&amp;D is increasing by £5 billion per annum to £20 billion in 2024/25.</vt:lpstr>
      <vt:lpstr>The Levelling Up White Paper sets out Government’s mission to increase public R&amp;D investment over the next decade</vt:lpstr>
      <vt:lpstr>The LUWP also signals the importance of later-stage R&amp;D – such as the increase in Innovate UK's budget – in making a tangible difference in places</vt:lpstr>
      <vt:lpstr>Innovation commitments in the Levelling Up White Paper aren’t just from BEIS and UKRI</vt:lpstr>
      <vt:lpstr>The UKRI five-year strategy sets out the strategic objectives of UKRI</vt:lpstr>
      <vt:lpstr>The LUWP’s 2030 R&amp;D mission is both a significant commitment from HMG to increase public R&amp;D investment outside the South East and to leverage significant amounts of private R&amp;D investment too.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 top tips to write better slides</dc:title>
  <dc:creator>William Davis</dc:creator>
  <cp:lastModifiedBy>Perchard, Edward (Cities &amp; Local Growth)</cp:lastModifiedBy>
  <cp:revision>3</cp:revision>
  <dcterms:created xsi:type="dcterms:W3CDTF">2020-12-02T08:37:56Z</dcterms:created>
  <dcterms:modified xsi:type="dcterms:W3CDTF">2022-04-25T16:24:57Z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2022-04-25T11:39:36Z</vt:lpwstr>
  </property>
  <property fmtid="{D5CDD505-2E9C-101B-9397-08002B2CF9AE}" pid="4" name="MSIP_Label_ba62f585-b40f-4ab9-bafe-39150f03d124_Method">
    <vt:lpwstr>Privileged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aa98cc23-f551-445d-9794-295b382936cc</vt:lpwstr>
  </property>
  <property fmtid="{D5CDD505-2E9C-101B-9397-08002B2CF9AE}" pid="8" name="MSIP_Label_ba62f585-b40f-4ab9-bafe-39150f03d124_ContentBits">
    <vt:lpwstr>0</vt:lpwstr>
  </property>
</Properties>
</file>